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PT Sans Narrow"/>
      <p:regular r:id="rId37"/>
      <p:bold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5.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TSansNarrow-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OpenSans-regular.fntdata"/><Relationship Id="rId16" Type="http://schemas.openxmlformats.org/officeDocument/2006/relationships/slide" Target="slides/slide11.xml"/><Relationship Id="rId38" Type="http://schemas.openxmlformats.org/officeDocument/2006/relationships/font" Target="fonts/PTSansNarrow-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38d2d33fbe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38d2d33fbe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38d2d33fbe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38d2d33fbe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38d2d33fbe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38d2d33fbe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38d2d33fbe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38d2d33fbe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38d2d33fbe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38d2d33fbe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3924014db6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3924014db6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38d2d33fbe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38d2d33fbe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38d2d33fbe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38d2d33fbe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38d2d33fbe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38d2d33fbe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38d2d33fbe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38d2d33fbe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3924014db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3924014db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38d2d33fbe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38d2d33fbe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3924014db6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3924014db6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3924014db6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3924014db6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3924014db6_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3924014db6_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38d2d33fbe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38d2d33fbe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3924014db6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3924014db6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3924014db6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3924014db6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3924014db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3924014db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38d2d33fbe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38d2d33fbe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38d2d33fbe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38d2d33fbe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38d2d33fbe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38d2d33fbe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38d2d33fbe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38d2d33fbe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38d2d33fbe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38d2d33fbe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38d2d33fbe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38d2d33fbe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38d2d33fbe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38d2d33fbe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3924014db6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3924014db6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38d2d33fbe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38d2d33fbe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3924014db6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3924014db6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38d2d33fbe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38d2d33fbe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mailto:gsaparia@students.kennesaw.edu" TargetMode="External"/><Relationship Id="rId4" Type="http://schemas.openxmlformats.org/officeDocument/2006/relationships/hyperlink" Target="mailto:akunduru@students.ennesaw.edu" TargetMode="External"/><Relationship Id="rId9" Type="http://schemas.openxmlformats.org/officeDocument/2006/relationships/image" Target="../media/image2.png"/><Relationship Id="rId5" Type="http://schemas.openxmlformats.org/officeDocument/2006/relationships/hyperlink" Target="mailto:mgarlap1@students.kennesaw.edu" TargetMode="External"/><Relationship Id="rId6" Type="http://schemas.openxmlformats.org/officeDocument/2006/relationships/hyperlink" Target="mailto:vgottam1@students.kennesaw.edu" TargetMode="External"/><Relationship Id="rId7" Type="http://schemas.openxmlformats.org/officeDocument/2006/relationships/hyperlink" Target="mailto:dkasanag@students.kennesaw.edu" TargetMode="External"/><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kaggle.com/c/new-york-city-fare-prediction" TargetMode="External"/><Relationship Id="rId4" Type="http://schemas.openxmlformats.org/officeDocument/2006/relationships/hyperlink" Target="https://www.analyticsvidhya.com/blog/2018/08/k-nearest-neighbor-introduction-regression-python/" TargetMode="External"/><Relationship Id="rId5" Type="http://schemas.openxmlformats.org/officeDocument/2006/relationships/hyperlink" Target="https://scikit-learn.org/stable/modules/generated/sklearn.tree.DecisionTreeRegressor.html" TargetMode="External"/><Relationship Id="rId6" Type="http://schemas.openxmlformats.org/officeDocument/2006/relationships/hyperlink" Target="https://scikit-learn.org/stable/modules/generated/sklearn.svm.SVR.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4440"/>
              <a:t>Prediction of Taxi Fare - New York City</a:t>
            </a:r>
            <a:endParaRPr sz="4440"/>
          </a:p>
        </p:txBody>
      </p:sp>
      <p:sp>
        <p:nvSpPr>
          <p:cNvPr id="67" name="Google Shape;67;p13"/>
          <p:cNvSpPr txBox="1"/>
          <p:nvPr>
            <p:ph idx="1" type="body"/>
          </p:nvPr>
        </p:nvSpPr>
        <p:spPr>
          <a:xfrm>
            <a:off x="0" y="3046625"/>
            <a:ext cx="4982400" cy="1879800"/>
          </a:xfrm>
          <a:prstGeom prst="rect">
            <a:avLst/>
          </a:prstGeom>
        </p:spPr>
        <p:txBody>
          <a:bodyPr anchorCtr="0" anchor="t" bIns="91425" lIns="91425" spcFirstLastPara="1" rIns="91425" wrap="square" tIns="91425">
            <a:normAutofit fontScale="25000" lnSpcReduction="20000"/>
          </a:bodyPr>
          <a:lstStyle/>
          <a:p>
            <a:pPr indent="0" lvl="0" marL="0" rtl="0" algn="l">
              <a:lnSpc>
                <a:spcPct val="100000"/>
              </a:lnSpc>
              <a:spcBef>
                <a:spcPts val="0"/>
              </a:spcBef>
              <a:spcAft>
                <a:spcPts val="0"/>
              </a:spcAft>
              <a:buNone/>
            </a:pPr>
            <a:r>
              <a:t/>
            </a:r>
            <a:endParaRPr sz="4800"/>
          </a:p>
          <a:p>
            <a:pPr indent="0" lvl="0" marL="0" rtl="0" algn="l">
              <a:lnSpc>
                <a:spcPct val="100000"/>
              </a:lnSpc>
              <a:spcBef>
                <a:spcPts val="1200"/>
              </a:spcBef>
              <a:spcAft>
                <a:spcPts val="0"/>
              </a:spcAft>
              <a:buNone/>
            </a:pPr>
            <a:r>
              <a:rPr b="1" lang="en-GB" sz="4800"/>
              <a:t>Grishma Saparia - </a:t>
            </a:r>
            <a:r>
              <a:rPr b="1" lang="en-GB" sz="4800" u="sng">
                <a:solidFill>
                  <a:schemeClr val="accent5"/>
                </a:solidFill>
                <a:hlinkClick r:id="rId3">
                  <a:extLst>
                    <a:ext uri="{A12FA001-AC4F-418D-AE19-62706E023703}">
                      <ahyp:hlinkClr val="tx"/>
                    </a:ext>
                  </a:extLst>
                </a:hlinkClick>
              </a:rPr>
              <a:t>gsaparia@students.kennesaw.edu</a:t>
            </a:r>
            <a:br>
              <a:rPr b="1" lang="en-GB" sz="4800"/>
            </a:br>
            <a:br>
              <a:rPr b="1" lang="en-GB" sz="4800"/>
            </a:br>
            <a:r>
              <a:rPr b="1" lang="en-GB" sz="4800"/>
              <a:t>Anisha Kunduru-  </a:t>
            </a:r>
            <a:r>
              <a:rPr b="1" lang="en-GB" sz="4800" u="sng">
                <a:solidFill>
                  <a:schemeClr val="accent5"/>
                </a:solidFill>
                <a:hlinkClick r:id="rId4">
                  <a:extLst>
                    <a:ext uri="{A12FA001-AC4F-418D-AE19-62706E023703}">
                      <ahyp:hlinkClr val="tx"/>
                    </a:ext>
                  </a:extLst>
                </a:hlinkClick>
              </a:rPr>
              <a:t>akunduru@students.kennesaw.edu</a:t>
            </a:r>
            <a:br>
              <a:rPr b="1" lang="en-GB" sz="4800"/>
            </a:br>
            <a:br>
              <a:rPr b="1" lang="en-GB" sz="4800"/>
            </a:br>
            <a:r>
              <a:rPr b="1" lang="en-GB" sz="4800"/>
              <a:t>Manogna Garlapati - </a:t>
            </a:r>
            <a:r>
              <a:rPr b="1" lang="en-GB" sz="4800" u="sng">
                <a:solidFill>
                  <a:schemeClr val="accent5"/>
                </a:solidFill>
                <a:hlinkClick r:id="rId5">
                  <a:extLst>
                    <a:ext uri="{A12FA001-AC4F-418D-AE19-62706E023703}">
                      <ahyp:hlinkClr val="tx"/>
                    </a:ext>
                  </a:extLst>
                </a:hlinkClick>
              </a:rPr>
              <a:t>mgarlap1@students.kennesaw.edu</a:t>
            </a:r>
            <a:br>
              <a:rPr b="1" lang="en-GB" sz="4800"/>
            </a:br>
            <a:br>
              <a:rPr b="1" lang="en-GB" sz="4800"/>
            </a:br>
            <a:r>
              <a:rPr b="1" lang="en-GB" sz="4800"/>
              <a:t>Varun Gottam - </a:t>
            </a:r>
            <a:r>
              <a:rPr b="1" lang="en-GB" sz="4800" u="sng">
                <a:solidFill>
                  <a:schemeClr val="accent5"/>
                </a:solidFill>
                <a:hlinkClick r:id="rId6">
                  <a:extLst>
                    <a:ext uri="{A12FA001-AC4F-418D-AE19-62706E023703}">
                      <ahyp:hlinkClr val="tx"/>
                    </a:ext>
                  </a:extLst>
                </a:hlinkClick>
              </a:rPr>
              <a:t>vgottam1@students.kennesaw.edu</a:t>
            </a:r>
            <a:r>
              <a:rPr b="1" lang="en-GB" sz="4800"/>
              <a:t> </a:t>
            </a:r>
            <a:endParaRPr b="1" sz="4800"/>
          </a:p>
          <a:p>
            <a:pPr indent="0" lvl="0" marL="0" rtl="0" algn="l">
              <a:lnSpc>
                <a:spcPct val="100000"/>
              </a:lnSpc>
              <a:spcBef>
                <a:spcPts val="1200"/>
              </a:spcBef>
              <a:spcAft>
                <a:spcPts val="0"/>
              </a:spcAft>
              <a:buNone/>
            </a:pPr>
            <a:r>
              <a:rPr b="1" lang="en-GB" sz="4800"/>
              <a:t>Dinesh Kasanagottu- </a:t>
            </a:r>
            <a:r>
              <a:rPr b="1" lang="en-GB" sz="4800" u="sng">
                <a:solidFill>
                  <a:schemeClr val="accent5"/>
                </a:solidFill>
                <a:hlinkClick r:id="rId7">
                  <a:extLst>
                    <a:ext uri="{A12FA001-AC4F-418D-AE19-62706E023703}">
                      <ahyp:hlinkClr val="tx"/>
                    </a:ext>
                  </a:extLst>
                </a:hlinkClick>
              </a:rPr>
              <a:t>dkasanag@students.kennesaw.edu</a:t>
            </a:r>
            <a:r>
              <a:rPr b="1" lang="en-GB" sz="4800"/>
              <a:t>  </a:t>
            </a:r>
            <a:r>
              <a:rPr b="1" lang="en-GB" sz="5215"/>
              <a:t>    </a:t>
            </a:r>
            <a:r>
              <a:rPr lang="en-GB" sz="5215"/>
              <a:t>   </a:t>
            </a:r>
            <a:r>
              <a:rPr lang="en-GB"/>
              <a:t>             </a:t>
            </a:r>
            <a:endParaRPr/>
          </a:p>
          <a:p>
            <a:pPr indent="0" lvl="0" marL="0" rtl="0" algn="l">
              <a:lnSpc>
                <a:spcPct val="100000"/>
              </a:lnSpc>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68" name="Google Shape;68;p13"/>
          <p:cNvPicPr preferRelativeResize="0"/>
          <p:nvPr/>
        </p:nvPicPr>
        <p:blipFill>
          <a:blip r:embed="rId8">
            <a:alphaModFix/>
          </a:blip>
          <a:stretch>
            <a:fillRect/>
          </a:stretch>
        </p:blipFill>
        <p:spPr>
          <a:xfrm>
            <a:off x="4756275" y="1304825"/>
            <a:ext cx="4235325" cy="3382126"/>
          </a:xfrm>
          <a:prstGeom prst="rect">
            <a:avLst/>
          </a:prstGeom>
          <a:noFill/>
          <a:ln>
            <a:noFill/>
          </a:ln>
        </p:spPr>
      </p:pic>
      <p:sp>
        <p:nvSpPr>
          <p:cNvPr id="69" name="Google Shape;69;p13"/>
          <p:cNvSpPr txBox="1"/>
          <p:nvPr/>
        </p:nvSpPr>
        <p:spPr>
          <a:xfrm>
            <a:off x="382925" y="304600"/>
            <a:ext cx="501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70" name="Google Shape;70;p13"/>
          <p:cNvPicPr preferRelativeResize="0"/>
          <p:nvPr/>
        </p:nvPicPr>
        <p:blipFill>
          <a:blip r:embed="rId9">
            <a:alphaModFix/>
          </a:blip>
          <a:stretch>
            <a:fillRect/>
          </a:stretch>
        </p:blipFill>
        <p:spPr>
          <a:xfrm>
            <a:off x="788454" y="1152425"/>
            <a:ext cx="2844525" cy="2143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Feature Engineering</a:t>
            </a:r>
            <a:endParaRPr/>
          </a:p>
        </p:txBody>
      </p:sp>
      <p:sp>
        <p:nvSpPr>
          <p:cNvPr id="124" name="Google Shape;124;p22"/>
          <p:cNvSpPr txBox="1"/>
          <p:nvPr>
            <p:ph idx="1" type="body"/>
          </p:nvPr>
        </p:nvSpPr>
        <p:spPr>
          <a:xfrm>
            <a:off x="106850" y="1000525"/>
            <a:ext cx="4560600" cy="4050900"/>
          </a:xfrm>
          <a:prstGeom prst="rect">
            <a:avLst/>
          </a:prstGeom>
        </p:spPr>
        <p:txBody>
          <a:bodyPr anchorCtr="0" anchor="t" bIns="91425" lIns="91425" spcFirstLastPara="1" rIns="91425" wrap="square" tIns="91425">
            <a:noAutofit/>
          </a:bodyPr>
          <a:lstStyle/>
          <a:p>
            <a:pPr indent="-323850" lvl="0" marL="457200" rtl="0" algn="just">
              <a:lnSpc>
                <a:spcPct val="105000"/>
              </a:lnSpc>
              <a:spcBef>
                <a:spcPts val="0"/>
              </a:spcBef>
              <a:spcAft>
                <a:spcPts val="0"/>
              </a:spcAft>
              <a:buClr>
                <a:srgbClr val="202122"/>
              </a:buClr>
              <a:buSzPts val="1500"/>
              <a:buChar char="➢"/>
            </a:pPr>
            <a:r>
              <a:rPr lang="en-GB" sz="1500">
                <a:solidFill>
                  <a:srgbClr val="202122"/>
                </a:solidFill>
                <a:latin typeface="Arial"/>
                <a:ea typeface="Arial"/>
                <a:cs typeface="Arial"/>
                <a:sym typeface="Arial"/>
              </a:rPr>
              <a:t>C</a:t>
            </a:r>
            <a:r>
              <a:rPr lang="en-GB" sz="1500">
                <a:solidFill>
                  <a:srgbClr val="202122"/>
                </a:solidFill>
                <a:latin typeface="Arial"/>
                <a:ea typeface="Arial"/>
                <a:cs typeface="Arial"/>
                <a:sym typeface="Arial"/>
              </a:rPr>
              <a:t>onverted the pickup_datetime attribute of type Object to different primitive types such as pickup_date,pickup_day,pickup_hour,pickup_day_of_week, pickup_month, pickup_year.</a:t>
            </a:r>
            <a:endParaRPr sz="1500">
              <a:solidFill>
                <a:srgbClr val="202122"/>
              </a:solidFill>
              <a:latin typeface="Arial"/>
              <a:ea typeface="Arial"/>
              <a:cs typeface="Arial"/>
              <a:sym typeface="Arial"/>
            </a:endParaRPr>
          </a:p>
          <a:p>
            <a:pPr indent="0" lvl="0" marL="0" rtl="0" algn="just">
              <a:lnSpc>
                <a:spcPct val="105000"/>
              </a:lnSpc>
              <a:spcBef>
                <a:spcPts val="0"/>
              </a:spcBef>
              <a:spcAft>
                <a:spcPts val="0"/>
              </a:spcAft>
              <a:buNone/>
            </a:pPr>
            <a:r>
              <a:t/>
            </a:r>
            <a:endParaRPr sz="1500">
              <a:solidFill>
                <a:srgbClr val="202122"/>
              </a:solidFill>
              <a:latin typeface="Arial"/>
              <a:ea typeface="Arial"/>
              <a:cs typeface="Arial"/>
              <a:sym typeface="Arial"/>
            </a:endParaRPr>
          </a:p>
          <a:p>
            <a:pPr indent="-323850" lvl="0" marL="457200" rtl="0" algn="just">
              <a:lnSpc>
                <a:spcPct val="115000"/>
              </a:lnSpc>
              <a:spcBef>
                <a:spcPts val="900"/>
              </a:spcBef>
              <a:spcAft>
                <a:spcPts val="0"/>
              </a:spcAft>
              <a:buClr>
                <a:srgbClr val="202122"/>
              </a:buClr>
              <a:buSzPts val="1500"/>
              <a:buFont typeface="Arial"/>
              <a:buChar char="➢"/>
            </a:pPr>
            <a:r>
              <a:rPr lang="en-GB" sz="1500">
                <a:solidFill>
                  <a:srgbClr val="202122"/>
                </a:solidFill>
                <a:latin typeface="Arial"/>
                <a:ea typeface="Arial"/>
                <a:cs typeface="Arial"/>
                <a:sym typeface="Arial"/>
              </a:rPr>
              <a:t>Calculated the haversine distance feature between the coordinates and padded as a distance feature. </a:t>
            </a:r>
            <a:endParaRPr sz="1500">
              <a:solidFill>
                <a:srgbClr val="202122"/>
              </a:solidFill>
              <a:latin typeface="Arial"/>
              <a:ea typeface="Arial"/>
              <a:cs typeface="Arial"/>
              <a:sym typeface="Arial"/>
            </a:endParaRPr>
          </a:p>
          <a:p>
            <a:pPr indent="0" lvl="0" marL="0" rtl="0" algn="just">
              <a:lnSpc>
                <a:spcPct val="115000"/>
              </a:lnSpc>
              <a:spcBef>
                <a:spcPts val="900"/>
              </a:spcBef>
              <a:spcAft>
                <a:spcPts val="0"/>
              </a:spcAft>
              <a:buNone/>
            </a:pPr>
            <a:r>
              <a:t/>
            </a:r>
            <a:endParaRPr sz="1500">
              <a:solidFill>
                <a:srgbClr val="202122"/>
              </a:solidFill>
              <a:latin typeface="Arial"/>
              <a:ea typeface="Arial"/>
              <a:cs typeface="Arial"/>
              <a:sym typeface="Arial"/>
            </a:endParaRPr>
          </a:p>
          <a:p>
            <a:pPr indent="-323850" lvl="0" marL="457200" rtl="0" algn="just">
              <a:lnSpc>
                <a:spcPct val="115000"/>
              </a:lnSpc>
              <a:spcBef>
                <a:spcPts val="0"/>
              </a:spcBef>
              <a:spcAft>
                <a:spcPts val="0"/>
              </a:spcAft>
              <a:buClr>
                <a:srgbClr val="202122"/>
              </a:buClr>
              <a:buSzPts val="1500"/>
              <a:buFont typeface="Arial"/>
              <a:buChar char="➢"/>
            </a:pPr>
            <a:r>
              <a:rPr lang="en-GB" sz="1500">
                <a:solidFill>
                  <a:srgbClr val="202122"/>
                </a:solidFill>
                <a:latin typeface="Arial"/>
                <a:ea typeface="Arial"/>
                <a:cs typeface="Arial"/>
                <a:sym typeface="Arial"/>
              </a:rPr>
              <a:t>Each pickup and drop off location was grouped through one of the five boroughs that make up New York City — Manhattan, Queens, Brooklyn, Staten Island, and the Bronx. </a:t>
            </a:r>
            <a:endParaRPr sz="1500">
              <a:solidFill>
                <a:srgbClr val="202122"/>
              </a:solidFill>
              <a:latin typeface="Arial"/>
              <a:ea typeface="Arial"/>
              <a:cs typeface="Arial"/>
              <a:sym typeface="Arial"/>
            </a:endParaRPr>
          </a:p>
          <a:p>
            <a:pPr indent="0" lvl="0" marL="0" rtl="0" algn="just">
              <a:lnSpc>
                <a:spcPct val="115000"/>
              </a:lnSpc>
              <a:spcBef>
                <a:spcPts val="900"/>
              </a:spcBef>
              <a:spcAft>
                <a:spcPts val="0"/>
              </a:spcAft>
              <a:buNone/>
            </a:pPr>
            <a:r>
              <a:t/>
            </a:r>
            <a:endParaRPr sz="1500">
              <a:solidFill>
                <a:srgbClr val="202122"/>
              </a:solidFill>
              <a:latin typeface="Arial"/>
              <a:ea typeface="Arial"/>
              <a:cs typeface="Arial"/>
              <a:sym typeface="Arial"/>
            </a:endParaRPr>
          </a:p>
          <a:p>
            <a:pPr indent="0" lvl="0" marL="457200" rtl="0" algn="just">
              <a:lnSpc>
                <a:spcPct val="115000"/>
              </a:lnSpc>
              <a:spcBef>
                <a:spcPts val="900"/>
              </a:spcBef>
              <a:spcAft>
                <a:spcPts val="0"/>
              </a:spcAft>
              <a:buNone/>
            </a:pPr>
            <a:r>
              <a:t/>
            </a:r>
            <a:endParaRPr sz="1500">
              <a:solidFill>
                <a:srgbClr val="202122"/>
              </a:solidFill>
              <a:latin typeface="Arial"/>
              <a:ea typeface="Arial"/>
              <a:cs typeface="Arial"/>
              <a:sym typeface="Arial"/>
            </a:endParaRPr>
          </a:p>
          <a:p>
            <a:pPr indent="0" lvl="0" marL="457200" rtl="0" algn="just">
              <a:lnSpc>
                <a:spcPct val="115000"/>
              </a:lnSpc>
              <a:spcBef>
                <a:spcPts val="900"/>
              </a:spcBef>
              <a:spcAft>
                <a:spcPts val="0"/>
              </a:spcAft>
              <a:buNone/>
            </a:pPr>
            <a:r>
              <a:t/>
            </a:r>
            <a:endParaRPr sz="1500">
              <a:solidFill>
                <a:srgbClr val="202122"/>
              </a:solidFill>
              <a:latin typeface="Arial"/>
              <a:ea typeface="Arial"/>
              <a:cs typeface="Arial"/>
              <a:sym typeface="Arial"/>
            </a:endParaRPr>
          </a:p>
          <a:p>
            <a:pPr indent="0" lvl="0" marL="457200" rtl="0" algn="just">
              <a:lnSpc>
                <a:spcPct val="105000"/>
              </a:lnSpc>
              <a:spcBef>
                <a:spcPts val="0"/>
              </a:spcBef>
              <a:spcAft>
                <a:spcPts val="0"/>
              </a:spcAft>
              <a:buNone/>
            </a:pPr>
            <a:r>
              <a:t/>
            </a:r>
            <a:endParaRPr sz="1500">
              <a:solidFill>
                <a:srgbClr val="202122"/>
              </a:solidFill>
            </a:endParaRPr>
          </a:p>
          <a:p>
            <a:pPr indent="0" lvl="0" marL="457200" rtl="0" algn="l">
              <a:lnSpc>
                <a:spcPct val="105000"/>
              </a:lnSpc>
              <a:spcBef>
                <a:spcPts val="0"/>
              </a:spcBef>
              <a:spcAft>
                <a:spcPts val="1200"/>
              </a:spcAft>
              <a:buNone/>
            </a:pPr>
            <a:r>
              <a:t/>
            </a:r>
            <a:endParaRPr sz="1500">
              <a:solidFill>
                <a:srgbClr val="202122"/>
              </a:solidFill>
            </a:endParaRPr>
          </a:p>
        </p:txBody>
      </p:sp>
      <p:sp>
        <p:nvSpPr>
          <p:cNvPr id="125" name="Google Shape;125;p22"/>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6" name="Google Shape;126;p22"/>
          <p:cNvPicPr preferRelativeResize="0"/>
          <p:nvPr/>
        </p:nvPicPr>
        <p:blipFill>
          <a:blip r:embed="rId3">
            <a:alphaModFix/>
          </a:blip>
          <a:stretch>
            <a:fillRect/>
          </a:stretch>
        </p:blipFill>
        <p:spPr>
          <a:xfrm>
            <a:off x="4768725" y="557025"/>
            <a:ext cx="4302125" cy="4050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111700"/>
            <a:ext cx="8520600" cy="56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Feature Engineering</a:t>
            </a:r>
            <a:endParaRPr/>
          </a:p>
        </p:txBody>
      </p:sp>
      <p:sp>
        <p:nvSpPr>
          <p:cNvPr id="132" name="Google Shape;132;p23"/>
          <p:cNvSpPr txBox="1"/>
          <p:nvPr>
            <p:ph idx="1" type="body"/>
          </p:nvPr>
        </p:nvSpPr>
        <p:spPr>
          <a:xfrm>
            <a:off x="311700" y="767400"/>
            <a:ext cx="8520600" cy="415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21 Factors used for models after feature engineering</a:t>
            </a:r>
            <a:br>
              <a:rPr lang="en-GB"/>
            </a:br>
            <a:endParaRPr/>
          </a:p>
        </p:txBody>
      </p:sp>
      <p:pic>
        <p:nvPicPr>
          <p:cNvPr id="133" name="Google Shape;133;p23"/>
          <p:cNvPicPr preferRelativeResize="0"/>
          <p:nvPr/>
        </p:nvPicPr>
        <p:blipFill>
          <a:blip r:embed="rId3">
            <a:alphaModFix/>
          </a:blip>
          <a:stretch>
            <a:fillRect/>
          </a:stretch>
        </p:blipFill>
        <p:spPr>
          <a:xfrm>
            <a:off x="2253575" y="1277400"/>
            <a:ext cx="5153251" cy="3642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68000"/>
            <a:ext cx="8520600" cy="51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Before Feature Engineering</a:t>
            </a:r>
            <a:endParaRPr/>
          </a:p>
        </p:txBody>
      </p:sp>
      <p:sp>
        <p:nvSpPr>
          <p:cNvPr id="139" name="Google Shape;139;p24"/>
          <p:cNvSpPr txBox="1"/>
          <p:nvPr>
            <p:ph idx="1" type="body"/>
          </p:nvPr>
        </p:nvSpPr>
        <p:spPr>
          <a:xfrm>
            <a:off x="1185100" y="1612500"/>
            <a:ext cx="6819300" cy="196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0" name="Google Shape;140;p24"/>
          <p:cNvPicPr preferRelativeResize="0"/>
          <p:nvPr/>
        </p:nvPicPr>
        <p:blipFill>
          <a:blip r:embed="rId3">
            <a:alphaModFix/>
          </a:blip>
          <a:stretch>
            <a:fillRect/>
          </a:stretch>
        </p:blipFill>
        <p:spPr>
          <a:xfrm>
            <a:off x="311700" y="1393950"/>
            <a:ext cx="8520598" cy="2579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After Feature Engineering</a:t>
            </a:r>
            <a:endParaRPr/>
          </a:p>
        </p:txBody>
      </p:sp>
      <p:sp>
        <p:nvSpPr>
          <p:cNvPr id="146" name="Google Shape;146;p25"/>
          <p:cNvSpPr txBox="1"/>
          <p:nvPr>
            <p:ph idx="1" type="body"/>
          </p:nvPr>
        </p:nvSpPr>
        <p:spPr>
          <a:xfrm>
            <a:off x="2452750" y="2326475"/>
            <a:ext cx="4895700" cy="16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7" name="Google Shape;147;p25"/>
          <p:cNvPicPr preferRelativeResize="0"/>
          <p:nvPr/>
        </p:nvPicPr>
        <p:blipFill>
          <a:blip r:embed="rId3">
            <a:alphaModFix/>
          </a:blip>
          <a:stretch>
            <a:fillRect/>
          </a:stretch>
        </p:blipFill>
        <p:spPr>
          <a:xfrm>
            <a:off x="179700" y="1219100"/>
            <a:ext cx="8652601" cy="3562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107100"/>
            <a:ext cx="8520600" cy="626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Knn Regression Model</a:t>
            </a:r>
            <a:endParaRPr/>
          </a:p>
        </p:txBody>
      </p:sp>
      <p:sp>
        <p:nvSpPr>
          <p:cNvPr id="153" name="Google Shape;153;p26"/>
          <p:cNvSpPr txBox="1"/>
          <p:nvPr>
            <p:ph idx="1" type="body"/>
          </p:nvPr>
        </p:nvSpPr>
        <p:spPr>
          <a:xfrm>
            <a:off x="127200" y="797500"/>
            <a:ext cx="9016800" cy="4104300"/>
          </a:xfrm>
          <a:prstGeom prst="rect">
            <a:avLst/>
          </a:prstGeom>
        </p:spPr>
        <p:txBody>
          <a:bodyPr anchorCtr="0" anchor="t" bIns="91425" lIns="91425" spcFirstLastPara="1" rIns="91425" wrap="square" tIns="91425">
            <a:normAutofit fontScale="25000" lnSpcReduction="20000"/>
          </a:bodyPr>
          <a:lstStyle/>
          <a:p>
            <a:pPr indent="-330200" lvl="0" marL="457200" rtl="0" algn="l">
              <a:spcBef>
                <a:spcPts val="0"/>
              </a:spcBef>
              <a:spcAft>
                <a:spcPts val="0"/>
              </a:spcAft>
              <a:buClr>
                <a:srgbClr val="202122"/>
              </a:buClr>
              <a:buSzPct val="100000"/>
              <a:buChar char="➢"/>
            </a:pPr>
            <a:r>
              <a:rPr lang="en-GB" sz="6400">
                <a:solidFill>
                  <a:srgbClr val="202122"/>
                </a:solidFill>
              </a:rPr>
              <a:t>KNN algorithm can be used for both classification and</a:t>
            </a:r>
            <a:endParaRPr sz="6400">
              <a:solidFill>
                <a:srgbClr val="202122"/>
              </a:solidFill>
            </a:endParaRPr>
          </a:p>
          <a:p>
            <a:pPr indent="0" lvl="0" marL="0" rtl="0" algn="l">
              <a:spcBef>
                <a:spcPts val="1200"/>
              </a:spcBef>
              <a:spcAft>
                <a:spcPts val="0"/>
              </a:spcAft>
              <a:buNone/>
            </a:pPr>
            <a:r>
              <a:rPr lang="en-GB" sz="6400">
                <a:solidFill>
                  <a:srgbClr val="202122"/>
                </a:solidFill>
              </a:rPr>
              <a:t>regression problems.This algorithm uses </a:t>
            </a:r>
            <a:endParaRPr sz="6400">
              <a:solidFill>
                <a:srgbClr val="202122"/>
              </a:solidFill>
            </a:endParaRPr>
          </a:p>
          <a:p>
            <a:pPr indent="0" lvl="0" marL="0" rtl="0" algn="l">
              <a:spcBef>
                <a:spcPts val="1200"/>
              </a:spcBef>
              <a:spcAft>
                <a:spcPts val="0"/>
              </a:spcAft>
              <a:buNone/>
            </a:pPr>
            <a:r>
              <a:rPr lang="en-GB" sz="6400">
                <a:solidFill>
                  <a:srgbClr val="202122"/>
                </a:solidFill>
              </a:rPr>
              <a:t>‘feature similarity’ to predict the values </a:t>
            </a:r>
            <a:endParaRPr sz="6400">
              <a:solidFill>
                <a:srgbClr val="202122"/>
              </a:solidFill>
            </a:endParaRPr>
          </a:p>
          <a:p>
            <a:pPr indent="0" lvl="0" marL="0" rtl="0" algn="l">
              <a:spcBef>
                <a:spcPts val="1200"/>
              </a:spcBef>
              <a:spcAft>
                <a:spcPts val="0"/>
              </a:spcAft>
              <a:buNone/>
            </a:pPr>
            <a:r>
              <a:rPr lang="en-GB" sz="6400">
                <a:solidFill>
                  <a:srgbClr val="202122"/>
                </a:solidFill>
              </a:rPr>
              <a:t>of any new data points.</a:t>
            </a:r>
            <a:endParaRPr sz="6400">
              <a:solidFill>
                <a:srgbClr val="202122"/>
              </a:solidFill>
            </a:endParaRPr>
          </a:p>
          <a:p>
            <a:pPr indent="-330200" lvl="0" marL="457200" rtl="0" algn="l">
              <a:spcBef>
                <a:spcPts val="1200"/>
              </a:spcBef>
              <a:spcAft>
                <a:spcPts val="0"/>
              </a:spcAft>
              <a:buClr>
                <a:srgbClr val="202122"/>
              </a:buClr>
              <a:buSzPct val="100000"/>
              <a:buChar char="➢"/>
            </a:pPr>
            <a:r>
              <a:rPr lang="en-GB" sz="6400">
                <a:solidFill>
                  <a:srgbClr val="202122"/>
                </a:solidFill>
              </a:rPr>
              <a:t>The concept of predicting the value of a new case is </a:t>
            </a:r>
            <a:endParaRPr sz="6400">
              <a:solidFill>
                <a:srgbClr val="202122"/>
              </a:solidFill>
            </a:endParaRPr>
          </a:p>
          <a:p>
            <a:pPr indent="0" lvl="0" marL="0" rtl="0" algn="l">
              <a:spcBef>
                <a:spcPts val="1200"/>
              </a:spcBef>
              <a:spcAft>
                <a:spcPts val="0"/>
              </a:spcAft>
              <a:buNone/>
            </a:pPr>
            <a:r>
              <a:rPr lang="en-GB" sz="6400">
                <a:solidFill>
                  <a:srgbClr val="202122"/>
                </a:solidFill>
              </a:rPr>
              <a:t>based on the K closest values to the similarity </a:t>
            </a:r>
            <a:endParaRPr sz="6400">
              <a:solidFill>
                <a:srgbClr val="202122"/>
              </a:solidFill>
            </a:endParaRPr>
          </a:p>
          <a:p>
            <a:pPr indent="0" lvl="0" marL="0" rtl="0" algn="l">
              <a:spcBef>
                <a:spcPts val="1200"/>
              </a:spcBef>
              <a:spcAft>
                <a:spcPts val="0"/>
              </a:spcAft>
              <a:buNone/>
            </a:pPr>
            <a:r>
              <a:rPr lang="en-GB" sz="6400">
                <a:solidFill>
                  <a:srgbClr val="202122"/>
                </a:solidFill>
              </a:rPr>
              <a:t>measure available. Finally ours being regression, </a:t>
            </a:r>
            <a:endParaRPr sz="6400">
              <a:solidFill>
                <a:srgbClr val="202122"/>
              </a:solidFill>
            </a:endParaRPr>
          </a:p>
          <a:p>
            <a:pPr indent="0" lvl="0" marL="0" rtl="0" algn="l">
              <a:spcBef>
                <a:spcPts val="1200"/>
              </a:spcBef>
              <a:spcAft>
                <a:spcPts val="0"/>
              </a:spcAft>
              <a:buNone/>
            </a:pPr>
            <a:r>
              <a:rPr lang="en-GB" sz="6400">
                <a:solidFill>
                  <a:srgbClr val="202122"/>
                </a:solidFill>
              </a:rPr>
              <a:t>we choose mean of the values as final prediction.</a:t>
            </a:r>
            <a:endParaRPr sz="6400"/>
          </a:p>
          <a:p>
            <a:pPr indent="0" lvl="0" marL="0" rtl="0" algn="l">
              <a:spcBef>
                <a:spcPts val="1200"/>
              </a:spcBef>
              <a:spcAft>
                <a:spcPts val="0"/>
              </a:spcAft>
              <a:buNone/>
            </a:pPr>
            <a:r>
              <a:rPr b="1" lang="en-GB" sz="6400">
                <a:solidFill>
                  <a:schemeClr val="accent1"/>
                </a:solidFill>
              </a:rPr>
              <a:t>a)Choosing similarity metric.(Euclidean distance)</a:t>
            </a:r>
            <a:endParaRPr b="1" sz="6400">
              <a:solidFill>
                <a:schemeClr val="accent1"/>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54" name="Google Shape;154;p26"/>
          <p:cNvPicPr preferRelativeResize="0"/>
          <p:nvPr/>
        </p:nvPicPr>
        <p:blipFill>
          <a:blip r:embed="rId3">
            <a:alphaModFix/>
          </a:blip>
          <a:stretch>
            <a:fillRect/>
          </a:stretch>
        </p:blipFill>
        <p:spPr>
          <a:xfrm>
            <a:off x="6193693" y="797500"/>
            <a:ext cx="2884599" cy="2246200"/>
          </a:xfrm>
          <a:prstGeom prst="rect">
            <a:avLst/>
          </a:prstGeom>
          <a:noFill/>
          <a:ln>
            <a:noFill/>
          </a:ln>
        </p:spPr>
      </p:pic>
      <p:pic>
        <p:nvPicPr>
          <p:cNvPr id="155" name="Google Shape;155;p26"/>
          <p:cNvPicPr preferRelativeResize="0"/>
          <p:nvPr/>
        </p:nvPicPr>
        <p:blipFill rotWithShape="1">
          <a:blip r:embed="rId4">
            <a:alphaModFix/>
          </a:blip>
          <a:srcRect b="0" l="0" r="0" t="0"/>
          <a:stretch/>
        </p:blipFill>
        <p:spPr>
          <a:xfrm>
            <a:off x="5281375" y="3703325"/>
            <a:ext cx="3722400" cy="1198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166000" y="0"/>
            <a:ext cx="8520600" cy="712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Knn Regression Model</a:t>
            </a:r>
            <a:endParaRPr/>
          </a:p>
        </p:txBody>
      </p:sp>
      <p:sp>
        <p:nvSpPr>
          <p:cNvPr id="161" name="Google Shape;161;p27"/>
          <p:cNvSpPr txBox="1"/>
          <p:nvPr>
            <p:ph idx="1" type="body"/>
          </p:nvPr>
        </p:nvSpPr>
        <p:spPr>
          <a:xfrm>
            <a:off x="179550" y="712800"/>
            <a:ext cx="8784900" cy="4316400"/>
          </a:xfrm>
          <a:prstGeom prst="rect">
            <a:avLst/>
          </a:prstGeom>
        </p:spPr>
        <p:txBody>
          <a:bodyPr anchorCtr="0" anchor="t" bIns="91425" lIns="91425" spcFirstLastPara="1" rIns="91425" wrap="square" tIns="91425">
            <a:normAutofit fontScale="25000" lnSpcReduction="20000"/>
          </a:bodyPr>
          <a:lstStyle/>
          <a:p>
            <a:pPr indent="0" lvl="0" marL="0" rtl="0" algn="l">
              <a:lnSpc>
                <a:spcPct val="100000"/>
              </a:lnSpc>
              <a:spcBef>
                <a:spcPts val="0"/>
              </a:spcBef>
              <a:spcAft>
                <a:spcPts val="0"/>
              </a:spcAft>
              <a:buNone/>
            </a:pPr>
            <a:r>
              <a:rPr b="1" lang="en-GB" sz="6500">
                <a:solidFill>
                  <a:schemeClr val="accent1"/>
                </a:solidFill>
              </a:rPr>
              <a:t>b) Finding the optimal value of K </a:t>
            </a:r>
            <a:endParaRPr b="1" sz="6500">
              <a:solidFill>
                <a:schemeClr val="accent1"/>
              </a:solidFill>
            </a:endParaRPr>
          </a:p>
          <a:p>
            <a:pPr indent="-331787" lvl="0" marL="457200" rtl="0" algn="l">
              <a:lnSpc>
                <a:spcPct val="100000"/>
              </a:lnSpc>
              <a:spcBef>
                <a:spcPts val="1200"/>
              </a:spcBef>
              <a:spcAft>
                <a:spcPts val="0"/>
              </a:spcAft>
              <a:buClr>
                <a:srgbClr val="202122"/>
              </a:buClr>
              <a:buSzPct val="100000"/>
              <a:buChar char="➢"/>
            </a:pPr>
            <a:r>
              <a:rPr lang="en-GB" sz="6500">
                <a:solidFill>
                  <a:srgbClr val="202122"/>
                </a:solidFill>
              </a:rPr>
              <a:t>Plotted RMSE values for each value of k.</a:t>
            </a:r>
            <a:endParaRPr sz="6500">
              <a:solidFill>
                <a:srgbClr val="202122"/>
              </a:solidFill>
            </a:endParaRPr>
          </a:p>
          <a:p>
            <a:pPr indent="0" lvl="0" marL="0" rtl="0" algn="l">
              <a:lnSpc>
                <a:spcPct val="100000"/>
              </a:lnSpc>
              <a:spcBef>
                <a:spcPts val="1200"/>
              </a:spcBef>
              <a:spcAft>
                <a:spcPts val="0"/>
              </a:spcAft>
              <a:buNone/>
            </a:pPr>
            <a:r>
              <a:rPr lang="en-GB" sz="6500">
                <a:solidFill>
                  <a:srgbClr val="202122"/>
                </a:solidFill>
              </a:rPr>
              <a:t>Observed best RMSE value between 4 to 8, and</a:t>
            </a:r>
            <a:endParaRPr sz="6500">
              <a:solidFill>
                <a:srgbClr val="202122"/>
              </a:solidFill>
            </a:endParaRPr>
          </a:p>
          <a:p>
            <a:pPr indent="0" lvl="0" marL="0" rtl="0" algn="l">
              <a:lnSpc>
                <a:spcPct val="100000"/>
              </a:lnSpc>
              <a:spcBef>
                <a:spcPts val="1200"/>
              </a:spcBef>
              <a:spcAft>
                <a:spcPts val="0"/>
              </a:spcAft>
              <a:buNone/>
            </a:pPr>
            <a:r>
              <a:rPr lang="en-GB" sz="6500">
                <a:solidFill>
                  <a:srgbClr val="202122"/>
                </a:solidFill>
              </a:rPr>
              <a:t> choose K=4 for further validation.</a:t>
            </a:r>
            <a:endParaRPr sz="6500">
              <a:solidFill>
                <a:srgbClr val="202122"/>
              </a:solidFill>
            </a:endParaRPr>
          </a:p>
          <a:p>
            <a:pPr indent="0" lvl="0" marL="0" rtl="0" algn="l">
              <a:lnSpc>
                <a:spcPct val="100000"/>
              </a:lnSpc>
              <a:spcBef>
                <a:spcPts val="1200"/>
              </a:spcBef>
              <a:spcAft>
                <a:spcPts val="0"/>
              </a:spcAft>
              <a:buNone/>
            </a:pPr>
            <a:r>
              <a:rPr b="1" lang="en-GB" sz="6500">
                <a:solidFill>
                  <a:schemeClr val="accent1"/>
                </a:solidFill>
              </a:rPr>
              <a:t>c) Validation and prediction with sklearn</a:t>
            </a:r>
            <a:endParaRPr b="1" sz="6500">
              <a:solidFill>
                <a:schemeClr val="accent1"/>
              </a:solidFill>
            </a:endParaRPr>
          </a:p>
          <a:p>
            <a:pPr indent="-331787" lvl="0" marL="457200" rtl="0" algn="l">
              <a:lnSpc>
                <a:spcPct val="100000"/>
              </a:lnSpc>
              <a:spcBef>
                <a:spcPts val="1200"/>
              </a:spcBef>
              <a:spcAft>
                <a:spcPts val="0"/>
              </a:spcAft>
              <a:buClr>
                <a:srgbClr val="202122"/>
              </a:buClr>
              <a:buSzPct val="100000"/>
              <a:buChar char="➢"/>
            </a:pPr>
            <a:r>
              <a:rPr lang="en-GB" sz="6500">
                <a:solidFill>
                  <a:srgbClr val="202122"/>
                </a:solidFill>
              </a:rPr>
              <a:t>r2 metric score is used to examine the performance</a:t>
            </a:r>
            <a:endParaRPr sz="6500">
              <a:solidFill>
                <a:srgbClr val="202122"/>
              </a:solidFill>
            </a:endParaRPr>
          </a:p>
          <a:p>
            <a:pPr indent="0" lvl="0" marL="0" rtl="0" algn="l">
              <a:lnSpc>
                <a:spcPct val="100000"/>
              </a:lnSpc>
              <a:spcBef>
                <a:spcPts val="1200"/>
              </a:spcBef>
              <a:spcAft>
                <a:spcPts val="0"/>
              </a:spcAft>
              <a:buNone/>
            </a:pPr>
            <a:r>
              <a:rPr lang="en-GB" sz="6500">
                <a:solidFill>
                  <a:srgbClr val="202122"/>
                </a:solidFill>
              </a:rPr>
              <a:t> of the model.</a:t>
            </a:r>
            <a:endParaRPr sz="6500">
              <a:solidFill>
                <a:srgbClr val="202122"/>
              </a:solidFill>
            </a:endParaRPr>
          </a:p>
          <a:p>
            <a:pPr indent="-331787" lvl="0" marL="457200" rtl="0" algn="l">
              <a:lnSpc>
                <a:spcPct val="100000"/>
              </a:lnSpc>
              <a:spcBef>
                <a:spcPts val="1200"/>
              </a:spcBef>
              <a:spcAft>
                <a:spcPts val="0"/>
              </a:spcAft>
              <a:buClr>
                <a:srgbClr val="202122"/>
              </a:buClr>
              <a:buSzPct val="100000"/>
              <a:buChar char="➢"/>
            </a:pPr>
            <a:r>
              <a:rPr lang="en-GB" sz="6500">
                <a:solidFill>
                  <a:srgbClr val="202122"/>
                </a:solidFill>
              </a:rPr>
              <a:t>Running the model with k = 4</a:t>
            </a:r>
            <a:endParaRPr sz="6500">
              <a:solidFill>
                <a:srgbClr val="202122"/>
              </a:solidFill>
            </a:endParaRPr>
          </a:p>
          <a:p>
            <a:pPr indent="0" lvl="0" marL="0" rtl="0" algn="l">
              <a:lnSpc>
                <a:spcPct val="100000"/>
              </a:lnSpc>
              <a:spcBef>
                <a:spcPts val="1200"/>
              </a:spcBef>
              <a:spcAft>
                <a:spcPts val="0"/>
              </a:spcAft>
              <a:buNone/>
            </a:pPr>
            <a:r>
              <a:rPr lang="en-GB" sz="6500">
                <a:solidFill>
                  <a:srgbClr val="202122"/>
                </a:solidFill>
              </a:rPr>
              <a:t>The r2_score of the custom model is 0.677757322</a:t>
            </a:r>
            <a:endParaRPr sz="6500">
              <a:solidFill>
                <a:srgbClr val="202122"/>
              </a:solidFill>
            </a:endParaRPr>
          </a:p>
          <a:p>
            <a:pPr indent="-331787" lvl="0" marL="457200" rtl="0" algn="l">
              <a:lnSpc>
                <a:spcPct val="100000"/>
              </a:lnSpc>
              <a:spcBef>
                <a:spcPts val="1200"/>
              </a:spcBef>
              <a:spcAft>
                <a:spcPts val="0"/>
              </a:spcAft>
              <a:buClr>
                <a:srgbClr val="202122"/>
              </a:buClr>
              <a:buSzPct val="100000"/>
              <a:buChar char="➢"/>
            </a:pPr>
            <a:r>
              <a:rPr lang="en-GB" sz="6500">
                <a:solidFill>
                  <a:srgbClr val="202122"/>
                </a:solidFill>
              </a:rPr>
              <a:t>Running the sklearn model with k = 4</a:t>
            </a:r>
            <a:endParaRPr sz="6500">
              <a:solidFill>
                <a:srgbClr val="202122"/>
              </a:solidFill>
            </a:endParaRPr>
          </a:p>
          <a:p>
            <a:pPr indent="0" lvl="0" marL="0" rtl="0" algn="l">
              <a:lnSpc>
                <a:spcPct val="100000"/>
              </a:lnSpc>
              <a:spcBef>
                <a:spcPts val="1200"/>
              </a:spcBef>
              <a:spcAft>
                <a:spcPts val="0"/>
              </a:spcAft>
              <a:buNone/>
            </a:pPr>
            <a:r>
              <a:rPr lang="en-GB" sz="6500">
                <a:solidFill>
                  <a:srgbClr val="202122"/>
                </a:solidFill>
              </a:rPr>
              <a:t>The r2_score of the sklearn model is 0.669399542</a:t>
            </a:r>
            <a:endParaRPr sz="6500">
              <a:solidFill>
                <a:srgbClr val="202122"/>
              </a:solidFill>
            </a:endParaRPr>
          </a:p>
          <a:p>
            <a:pPr indent="0" lvl="0" marL="0" rtl="0" algn="l">
              <a:lnSpc>
                <a:spcPct val="100000"/>
              </a:lnSpc>
              <a:spcBef>
                <a:spcPts val="1200"/>
              </a:spcBef>
              <a:spcAft>
                <a:spcPts val="0"/>
              </a:spcAft>
              <a:buNone/>
            </a:pPr>
            <a:r>
              <a:t/>
            </a:r>
            <a:endParaRPr sz="1500">
              <a:solidFill>
                <a:srgbClr val="202122"/>
              </a:solidFill>
            </a:endParaRPr>
          </a:p>
          <a:p>
            <a:pPr indent="0" lvl="0" marL="0" rtl="0" algn="l">
              <a:spcBef>
                <a:spcPts val="1200"/>
              </a:spcBef>
              <a:spcAft>
                <a:spcPts val="0"/>
              </a:spcAft>
              <a:buNone/>
            </a:pPr>
            <a:r>
              <a:t/>
            </a:r>
            <a:endParaRPr sz="1500">
              <a:solidFill>
                <a:srgbClr val="202122"/>
              </a:solidFill>
            </a:endParaRPr>
          </a:p>
          <a:p>
            <a:pPr indent="0" lvl="0" marL="0" rtl="0" algn="l">
              <a:spcBef>
                <a:spcPts val="1200"/>
              </a:spcBef>
              <a:spcAft>
                <a:spcPts val="1200"/>
              </a:spcAft>
              <a:buNone/>
            </a:pPr>
            <a:r>
              <a:t/>
            </a:r>
            <a:endParaRPr/>
          </a:p>
        </p:txBody>
      </p:sp>
      <p:pic>
        <p:nvPicPr>
          <p:cNvPr id="162" name="Google Shape;162;p27"/>
          <p:cNvPicPr preferRelativeResize="0"/>
          <p:nvPr/>
        </p:nvPicPr>
        <p:blipFill>
          <a:blip r:embed="rId3">
            <a:alphaModFix/>
          </a:blip>
          <a:stretch>
            <a:fillRect/>
          </a:stretch>
        </p:blipFill>
        <p:spPr>
          <a:xfrm>
            <a:off x="5417075" y="814625"/>
            <a:ext cx="3130650" cy="1679700"/>
          </a:xfrm>
          <a:prstGeom prst="rect">
            <a:avLst/>
          </a:prstGeom>
          <a:noFill/>
          <a:ln>
            <a:noFill/>
          </a:ln>
        </p:spPr>
      </p:pic>
      <p:pic>
        <p:nvPicPr>
          <p:cNvPr id="163" name="Google Shape;163;p27"/>
          <p:cNvPicPr preferRelativeResize="0"/>
          <p:nvPr/>
        </p:nvPicPr>
        <p:blipFill>
          <a:blip r:embed="rId4">
            <a:alphaModFix/>
          </a:blip>
          <a:stretch>
            <a:fillRect/>
          </a:stretch>
        </p:blipFill>
        <p:spPr>
          <a:xfrm>
            <a:off x="5417075" y="2837400"/>
            <a:ext cx="3130650" cy="20071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Random Forest Regressor</a:t>
            </a:r>
            <a:endParaRPr/>
          </a:p>
        </p:txBody>
      </p:sp>
      <p:sp>
        <p:nvSpPr>
          <p:cNvPr id="169" name="Google Shape;169;p28"/>
          <p:cNvSpPr txBox="1"/>
          <p:nvPr>
            <p:ph idx="1" type="body"/>
          </p:nvPr>
        </p:nvSpPr>
        <p:spPr>
          <a:xfrm>
            <a:off x="311700" y="1266175"/>
            <a:ext cx="4370400" cy="3770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en-GB" sz="2029" u="sng">
                <a:solidFill>
                  <a:schemeClr val="accent1"/>
                </a:solidFill>
                <a:latin typeface="Arial"/>
                <a:ea typeface="Arial"/>
                <a:cs typeface="Arial"/>
                <a:sym typeface="Arial"/>
              </a:rPr>
              <a:t>Feature Elimination using Spearman correlation</a:t>
            </a:r>
            <a:endParaRPr b="1" sz="2029" u="sng">
              <a:solidFill>
                <a:schemeClr val="accent1"/>
              </a:solidFill>
              <a:latin typeface="Arial"/>
              <a:ea typeface="Arial"/>
              <a:cs typeface="Arial"/>
              <a:sym typeface="Arial"/>
            </a:endParaRPr>
          </a:p>
          <a:p>
            <a:pPr indent="0" lvl="0" marL="0" rtl="0" algn="l">
              <a:spcBef>
                <a:spcPts val="0"/>
              </a:spcBef>
              <a:spcAft>
                <a:spcPts val="0"/>
              </a:spcAft>
              <a:buNone/>
            </a:pPr>
            <a:r>
              <a:t/>
            </a:r>
            <a:endParaRPr sz="1500" u="sng">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GB" sz="2100">
                <a:solidFill>
                  <a:srgbClr val="202122"/>
                </a:solidFill>
                <a:latin typeface="Arial"/>
                <a:ea typeface="Arial"/>
                <a:cs typeface="Arial"/>
                <a:sym typeface="Arial"/>
              </a:rPr>
              <a:t>➢ </a:t>
            </a:r>
            <a:r>
              <a:rPr lang="en-GB" sz="2100">
                <a:solidFill>
                  <a:srgbClr val="000000"/>
                </a:solidFill>
                <a:latin typeface="Arial"/>
                <a:ea typeface="Arial"/>
                <a:cs typeface="Arial"/>
                <a:sym typeface="Arial"/>
              </a:rPr>
              <a:t>Used Spearman correlation to eliminate a few features which have the least correlation with fare amount to reduce the curse of dimensionality.</a:t>
            </a:r>
            <a:endParaRPr sz="2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2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GB" sz="2100">
                <a:solidFill>
                  <a:srgbClr val="202122"/>
                </a:solidFill>
                <a:latin typeface="Arial"/>
                <a:ea typeface="Arial"/>
                <a:cs typeface="Arial"/>
                <a:sym typeface="Arial"/>
              </a:rPr>
              <a:t>➢</a:t>
            </a:r>
            <a:r>
              <a:rPr lang="en-GB" sz="2100">
                <a:solidFill>
                  <a:srgbClr val="000000"/>
                </a:solidFill>
                <a:latin typeface="Arial"/>
                <a:ea typeface="Arial"/>
                <a:cs typeface="Arial"/>
                <a:sym typeface="Arial"/>
              </a:rPr>
              <a:t> It evaluates the monotonic relationship between two continuous or ordinal variables. In a monotonic relationship, the variables tend to change together, but not necessarily at a constant rate.</a:t>
            </a:r>
            <a:endParaRPr sz="2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2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GB" sz="2100">
                <a:solidFill>
                  <a:srgbClr val="202122"/>
                </a:solidFill>
                <a:latin typeface="Arial"/>
                <a:ea typeface="Arial"/>
                <a:cs typeface="Arial"/>
                <a:sym typeface="Arial"/>
              </a:rPr>
              <a:t>➢</a:t>
            </a:r>
            <a:r>
              <a:rPr lang="en-GB" sz="2100">
                <a:solidFill>
                  <a:srgbClr val="000000"/>
                </a:solidFill>
                <a:latin typeface="Arial"/>
                <a:ea typeface="Arial"/>
                <a:cs typeface="Arial"/>
                <a:sym typeface="Arial"/>
              </a:rPr>
              <a:t>This range lies between -1 to 1. So, eliminated 'is_pickup_EWR', 'pickup_day', 'pickup_day_of_week', 'pickup_month' columns as their values were close to 0.</a:t>
            </a:r>
            <a:endParaRPr sz="2100">
              <a:solidFill>
                <a:srgbClr val="000000"/>
              </a:solidFill>
              <a:latin typeface="Arial"/>
              <a:ea typeface="Arial"/>
              <a:cs typeface="Arial"/>
              <a:sym typeface="Arial"/>
            </a:endParaRPr>
          </a:p>
          <a:p>
            <a:pPr indent="0" lvl="0" marL="0" rtl="0" algn="l">
              <a:spcBef>
                <a:spcPts val="0"/>
              </a:spcBef>
              <a:spcAft>
                <a:spcPts val="1200"/>
              </a:spcAft>
              <a:buNone/>
            </a:pPr>
            <a:r>
              <a:t/>
            </a:r>
            <a:endParaRPr>
              <a:solidFill>
                <a:srgbClr val="000000"/>
              </a:solidFill>
            </a:endParaRPr>
          </a:p>
        </p:txBody>
      </p:sp>
      <p:sp>
        <p:nvSpPr>
          <p:cNvPr id="170" name="Google Shape;170;p28"/>
          <p:cNvSpPr txBox="1"/>
          <p:nvPr>
            <p:ph idx="2" type="body"/>
          </p:nvPr>
        </p:nvSpPr>
        <p:spPr>
          <a:xfrm>
            <a:off x="4832400" y="1266175"/>
            <a:ext cx="3999900" cy="377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1" name="Google Shape;171;p28"/>
          <p:cNvPicPr preferRelativeResize="0"/>
          <p:nvPr/>
        </p:nvPicPr>
        <p:blipFill>
          <a:blip r:embed="rId3">
            <a:alphaModFix/>
          </a:blip>
          <a:stretch>
            <a:fillRect/>
          </a:stretch>
        </p:blipFill>
        <p:spPr>
          <a:xfrm>
            <a:off x="4764100" y="1035850"/>
            <a:ext cx="4201801" cy="40007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11700" y="139050"/>
            <a:ext cx="8520600" cy="43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Decision Tree Regressor</a:t>
            </a:r>
            <a:endParaRPr/>
          </a:p>
        </p:txBody>
      </p:sp>
      <p:sp>
        <p:nvSpPr>
          <p:cNvPr id="177" name="Google Shape;177;p29"/>
          <p:cNvSpPr txBox="1"/>
          <p:nvPr>
            <p:ph idx="1" type="body"/>
          </p:nvPr>
        </p:nvSpPr>
        <p:spPr>
          <a:xfrm>
            <a:off x="311700" y="767400"/>
            <a:ext cx="8520600" cy="3801900"/>
          </a:xfrm>
          <a:prstGeom prst="rect">
            <a:avLst/>
          </a:prstGeom>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None/>
            </a:pPr>
            <a:r>
              <a:rPr lang="en-GB" sz="2100">
                <a:solidFill>
                  <a:srgbClr val="202122"/>
                </a:solidFill>
                <a:latin typeface="Arial"/>
                <a:ea typeface="Arial"/>
                <a:cs typeface="Arial"/>
                <a:sym typeface="Arial"/>
              </a:rPr>
              <a:t>➢ </a:t>
            </a:r>
            <a:r>
              <a:rPr lang="en-GB" sz="1900">
                <a:solidFill>
                  <a:srgbClr val="202122"/>
                </a:solidFill>
                <a:latin typeface="Arial"/>
                <a:ea typeface="Arial"/>
                <a:cs typeface="Arial"/>
                <a:sym typeface="Arial"/>
              </a:rPr>
              <a:t>T</a:t>
            </a:r>
            <a:r>
              <a:rPr lang="en-GB" sz="2100">
                <a:solidFill>
                  <a:srgbClr val="202122"/>
                </a:solidFill>
                <a:latin typeface="Arial"/>
                <a:ea typeface="Arial"/>
                <a:cs typeface="Arial"/>
                <a:sym typeface="Arial"/>
              </a:rPr>
              <a:t>he data is partitioned into subsets that contain instances with similar values (homogenous) and a tree is built top-down from a root node.</a:t>
            </a:r>
            <a:endParaRPr sz="2100">
              <a:solidFill>
                <a:srgbClr val="202122"/>
              </a:solidFill>
              <a:latin typeface="Arial"/>
              <a:ea typeface="Arial"/>
              <a:cs typeface="Arial"/>
              <a:sym typeface="Arial"/>
            </a:endParaRPr>
          </a:p>
          <a:p>
            <a:pPr indent="0" lvl="0" marL="0" rtl="0" algn="l">
              <a:lnSpc>
                <a:spcPct val="115000"/>
              </a:lnSpc>
              <a:spcBef>
                <a:spcPts val="0"/>
              </a:spcBef>
              <a:spcAft>
                <a:spcPts val="0"/>
              </a:spcAft>
              <a:buNone/>
            </a:pPr>
            <a:r>
              <a:t/>
            </a:r>
            <a:endParaRPr sz="2100">
              <a:solidFill>
                <a:srgbClr val="202122"/>
              </a:solidFill>
              <a:latin typeface="Arial"/>
              <a:ea typeface="Arial"/>
              <a:cs typeface="Arial"/>
              <a:sym typeface="Arial"/>
            </a:endParaRPr>
          </a:p>
          <a:p>
            <a:pPr indent="0" lvl="0" marL="0" rtl="0" algn="l">
              <a:lnSpc>
                <a:spcPct val="115000"/>
              </a:lnSpc>
              <a:spcBef>
                <a:spcPts val="0"/>
              </a:spcBef>
              <a:spcAft>
                <a:spcPts val="0"/>
              </a:spcAft>
              <a:buNone/>
            </a:pPr>
            <a:r>
              <a:rPr lang="en-GB" sz="2100">
                <a:solidFill>
                  <a:srgbClr val="202122"/>
                </a:solidFill>
                <a:latin typeface="Arial"/>
                <a:ea typeface="Arial"/>
                <a:cs typeface="Arial"/>
                <a:sym typeface="Arial"/>
              </a:rPr>
              <a:t>➢ Decision trees can handle both categorical and numerical data.</a:t>
            </a:r>
            <a:endParaRPr sz="2100">
              <a:solidFill>
                <a:srgbClr val="202122"/>
              </a:solidFill>
              <a:latin typeface="Arial"/>
              <a:ea typeface="Arial"/>
              <a:cs typeface="Arial"/>
              <a:sym typeface="Arial"/>
            </a:endParaRPr>
          </a:p>
          <a:p>
            <a:pPr indent="0" lvl="0" marL="0" rtl="0" algn="l">
              <a:lnSpc>
                <a:spcPct val="115000"/>
              </a:lnSpc>
              <a:spcBef>
                <a:spcPts val="0"/>
              </a:spcBef>
              <a:spcAft>
                <a:spcPts val="0"/>
              </a:spcAft>
              <a:buNone/>
            </a:pPr>
            <a:r>
              <a:t/>
            </a:r>
            <a:endParaRPr sz="2100">
              <a:solidFill>
                <a:srgbClr val="202122"/>
              </a:solidFill>
              <a:latin typeface="Arial"/>
              <a:ea typeface="Arial"/>
              <a:cs typeface="Arial"/>
              <a:sym typeface="Arial"/>
            </a:endParaRPr>
          </a:p>
          <a:p>
            <a:pPr indent="0" lvl="0" marL="0" rtl="0" algn="l">
              <a:lnSpc>
                <a:spcPct val="115000"/>
              </a:lnSpc>
              <a:spcBef>
                <a:spcPts val="0"/>
              </a:spcBef>
              <a:spcAft>
                <a:spcPts val="0"/>
              </a:spcAft>
              <a:buNone/>
            </a:pPr>
            <a:r>
              <a:rPr lang="en-GB" sz="2100">
                <a:solidFill>
                  <a:srgbClr val="202122"/>
                </a:solidFill>
                <a:latin typeface="Arial"/>
                <a:ea typeface="Arial"/>
                <a:cs typeface="Arial"/>
                <a:sym typeface="Arial"/>
              </a:rPr>
              <a:t>➢ The leaf nodes represent a decision on the numerical target and the topmost decision node in a tree corresponds to the best predictor called the root node.</a:t>
            </a:r>
            <a:endParaRPr sz="2100">
              <a:solidFill>
                <a:srgbClr val="202122"/>
              </a:solidFill>
              <a:latin typeface="Arial"/>
              <a:ea typeface="Arial"/>
              <a:cs typeface="Arial"/>
              <a:sym typeface="Arial"/>
            </a:endParaRPr>
          </a:p>
          <a:p>
            <a:pPr indent="0" lvl="0" marL="0" rtl="0" algn="l">
              <a:lnSpc>
                <a:spcPct val="115000"/>
              </a:lnSpc>
              <a:spcBef>
                <a:spcPts val="0"/>
              </a:spcBef>
              <a:spcAft>
                <a:spcPts val="0"/>
              </a:spcAft>
              <a:buNone/>
            </a:pPr>
            <a:r>
              <a:t/>
            </a:r>
            <a:endParaRPr sz="2100">
              <a:solidFill>
                <a:srgbClr val="202122"/>
              </a:solidFill>
              <a:latin typeface="Arial"/>
              <a:ea typeface="Arial"/>
              <a:cs typeface="Arial"/>
              <a:sym typeface="Arial"/>
            </a:endParaRPr>
          </a:p>
          <a:p>
            <a:pPr indent="0" lvl="0" marL="0" rtl="0" algn="l">
              <a:lnSpc>
                <a:spcPct val="115000"/>
              </a:lnSpc>
              <a:spcBef>
                <a:spcPts val="0"/>
              </a:spcBef>
              <a:spcAft>
                <a:spcPts val="0"/>
              </a:spcAft>
              <a:buNone/>
            </a:pPr>
            <a:r>
              <a:rPr lang="en-GB" sz="2100">
                <a:solidFill>
                  <a:srgbClr val="202122"/>
                </a:solidFill>
                <a:latin typeface="Arial"/>
                <a:ea typeface="Arial"/>
                <a:cs typeface="Arial"/>
                <a:sym typeface="Arial"/>
              </a:rPr>
              <a:t>➢ We used standard deviation to calculate</a:t>
            </a:r>
            <a:br>
              <a:rPr lang="en-GB" sz="2100">
                <a:solidFill>
                  <a:srgbClr val="202122"/>
                </a:solidFill>
                <a:latin typeface="Arial"/>
                <a:ea typeface="Arial"/>
                <a:cs typeface="Arial"/>
                <a:sym typeface="Arial"/>
              </a:rPr>
            </a:br>
            <a:r>
              <a:rPr lang="en-GB" sz="2100">
                <a:solidFill>
                  <a:srgbClr val="202122"/>
                </a:solidFill>
                <a:latin typeface="Arial"/>
                <a:ea typeface="Arial"/>
                <a:cs typeface="Arial"/>
                <a:sym typeface="Arial"/>
              </a:rPr>
              <a:t>the homogeneity of a numerical sample.</a:t>
            </a:r>
            <a:endParaRPr sz="2100">
              <a:solidFill>
                <a:srgbClr val="202122"/>
              </a:solidFill>
              <a:latin typeface="Arial"/>
              <a:ea typeface="Arial"/>
              <a:cs typeface="Arial"/>
              <a:sym typeface="Arial"/>
            </a:endParaRPr>
          </a:p>
          <a:p>
            <a:pPr indent="0" lvl="0" marL="0" rtl="0" algn="l">
              <a:lnSpc>
                <a:spcPct val="115000"/>
              </a:lnSpc>
              <a:spcBef>
                <a:spcPts val="0"/>
              </a:spcBef>
              <a:spcAft>
                <a:spcPts val="0"/>
              </a:spcAft>
              <a:buNone/>
            </a:pPr>
            <a:r>
              <a:t/>
            </a:r>
            <a:endParaRPr sz="2100">
              <a:solidFill>
                <a:srgbClr val="202122"/>
              </a:solidFill>
              <a:latin typeface="Arial"/>
              <a:ea typeface="Arial"/>
              <a:cs typeface="Arial"/>
              <a:sym typeface="Arial"/>
            </a:endParaRPr>
          </a:p>
          <a:p>
            <a:pPr indent="0" lvl="0" marL="0" rtl="0" algn="l">
              <a:lnSpc>
                <a:spcPct val="115000"/>
              </a:lnSpc>
              <a:spcBef>
                <a:spcPts val="0"/>
              </a:spcBef>
              <a:spcAft>
                <a:spcPts val="0"/>
              </a:spcAft>
              <a:buNone/>
            </a:pPr>
            <a:r>
              <a:rPr lang="en-GB" sz="2100">
                <a:solidFill>
                  <a:srgbClr val="202122"/>
                </a:solidFill>
                <a:latin typeface="Arial"/>
                <a:ea typeface="Arial"/>
                <a:cs typeface="Arial"/>
                <a:sym typeface="Arial"/>
              </a:rPr>
              <a:t>➢ This process is run recursively until all data </a:t>
            </a:r>
            <a:endParaRPr sz="2100">
              <a:solidFill>
                <a:srgbClr val="202122"/>
              </a:solidFill>
              <a:latin typeface="Arial"/>
              <a:ea typeface="Arial"/>
              <a:cs typeface="Arial"/>
              <a:sym typeface="Arial"/>
            </a:endParaRPr>
          </a:p>
          <a:p>
            <a:pPr indent="0" lvl="0" marL="0" rtl="0" algn="l">
              <a:lnSpc>
                <a:spcPct val="115000"/>
              </a:lnSpc>
              <a:spcBef>
                <a:spcPts val="0"/>
              </a:spcBef>
              <a:spcAft>
                <a:spcPts val="0"/>
              </a:spcAft>
              <a:buNone/>
            </a:pPr>
            <a:r>
              <a:rPr lang="en-GB" sz="2100">
                <a:solidFill>
                  <a:srgbClr val="202122"/>
                </a:solidFill>
                <a:latin typeface="Arial"/>
                <a:ea typeface="Arial"/>
                <a:cs typeface="Arial"/>
                <a:sym typeface="Arial"/>
              </a:rPr>
              <a:t>is processed or stopping criteria[</a:t>
            </a:r>
            <a:r>
              <a:rPr i="1" lang="en-GB" sz="2100">
                <a:solidFill>
                  <a:srgbClr val="202122"/>
                </a:solidFill>
                <a:latin typeface="Arial"/>
                <a:ea typeface="Arial"/>
                <a:cs typeface="Arial"/>
                <a:sym typeface="Arial"/>
              </a:rPr>
              <a:t>min_samples_split</a:t>
            </a:r>
            <a:r>
              <a:rPr lang="en-GB" sz="2100">
                <a:solidFill>
                  <a:srgbClr val="202122"/>
                </a:solidFill>
                <a:latin typeface="Arial"/>
                <a:ea typeface="Arial"/>
                <a:cs typeface="Arial"/>
                <a:sym typeface="Arial"/>
              </a:rPr>
              <a:t>  and </a:t>
            </a:r>
            <a:r>
              <a:rPr i="1" lang="en-GB" sz="2100">
                <a:solidFill>
                  <a:srgbClr val="202122"/>
                </a:solidFill>
                <a:latin typeface="Arial"/>
                <a:ea typeface="Arial"/>
                <a:cs typeface="Arial"/>
                <a:sym typeface="Arial"/>
              </a:rPr>
              <a:t>max_depth ]</a:t>
            </a:r>
            <a:r>
              <a:rPr lang="en-GB" sz="2100">
                <a:solidFill>
                  <a:srgbClr val="202122"/>
                </a:solidFill>
                <a:latin typeface="Arial"/>
                <a:ea typeface="Arial"/>
                <a:cs typeface="Arial"/>
                <a:sym typeface="Arial"/>
              </a:rPr>
              <a:t> are met</a:t>
            </a:r>
            <a:endParaRPr sz="2100">
              <a:solidFill>
                <a:srgbClr val="202122"/>
              </a:solidFill>
              <a:latin typeface="Arial"/>
              <a:ea typeface="Arial"/>
              <a:cs typeface="Arial"/>
              <a:sym typeface="Arial"/>
            </a:endParaRPr>
          </a:p>
          <a:p>
            <a:pPr indent="0" lvl="0" marL="0" rtl="0" algn="l">
              <a:spcBef>
                <a:spcPts val="0"/>
              </a:spcBef>
              <a:spcAft>
                <a:spcPts val="1200"/>
              </a:spcAft>
              <a:buNone/>
            </a:pPr>
            <a:r>
              <a:t/>
            </a:r>
            <a:endParaRPr>
              <a:solidFill>
                <a:srgbClr val="202122"/>
              </a:solidFill>
            </a:endParaRPr>
          </a:p>
        </p:txBody>
      </p:sp>
      <p:pic>
        <p:nvPicPr>
          <p:cNvPr id="178" name="Google Shape;178;p29"/>
          <p:cNvPicPr preferRelativeResize="0"/>
          <p:nvPr/>
        </p:nvPicPr>
        <p:blipFill>
          <a:blip r:embed="rId3">
            <a:alphaModFix/>
          </a:blip>
          <a:stretch>
            <a:fillRect/>
          </a:stretch>
        </p:blipFill>
        <p:spPr>
          <a:xfrm>
            <a:off x="5305650" y="2936025"/>
            <a:ext cx="3060374" cy="845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311700" y="68000"/>
            <a:ext cx="8520600" cy="655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Random Forest Regressor</a:t>
            </a:r>
            <a:endParaRPr/>
          </a:p>
        </p:txBody>
      </p:sp>
      <p:sp>
        <p:nvSpPr>
          <p:cNvPr id="184" name="Google Shape;184;p30"/>
          <p:cNvSpPr txBox="1"/>
          <p:nvPr>
            <p:ph idx="1" type="body"/>
          </p:nvPr>
        </p:nvSpPr>
        <p:spPr>
          <a:xfrm>
            <a:off x="77700" y="796550"/>
            <a:ext cx="4648200" cy="4196400"/>
          </a:xfrm>
          <a:prstGeom prst="rect">
            <a:avLst/>
          </a:prstGeom>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lang="en-GB" sz="2100">
                <a:solidFill>
                  <a:srgbClr val="202122"/>
                </a:solidFill>
                <a:latin typeface="Arial"/>
                <a:ea typeface="Arial"/>
                <a:cs typeface="Arial"/>
                <a:sym typeface="Arial"/>
              </a:rPr>
              <a:t>➢</a:t>
            </a:r>
            <a:r>
              <a:rPr lang="en-GB" sz="2100">
                <a:solidFill>
                  <a:srgbClr val="202122"/>
                </a:solidFill>
                <a:highlight>
                  <a:srgbClr val="FFFFFF"/>
                </a:highlight>
                <a:latin typeface="Arial"/>
                <a:ea typeface="Arial"/>
                <a:cs typeface="Arial"/>
                <a:sym typeface="Arial"/>
              </a:rPr>
              <a:t>I</a:t>
            </a:r>
            <a:r>
              <a:rPr lang="en-GB" sz="2100">
                <a:solidFill>
                  <a:srgbClr val="202122"/>
                </a:solidFill>
                <a:latin typeface="Arial"/>
                <a:ea typeface="Arial"/>
                <a:cs typeface="Arial"/>
                <a:sym typeface="Arial"/>
              </a:rPr>
              <a:t>t is a supervised learning algorithm that uses </a:t>
            </a:r>
            <a:r>
              <a:rPr b="1" lang="en-GB" sz="2100">
                <a:solidFill>
                  <a:srgbClr val="202122"/>
                </a:solidFill>
                <a:latin typeface="Arial"/>
                <a:ea typeface="Arial"/>
                <a:cs typeface="Arial"/>
                <a:sym typeface="Arial"/>
              </a:rPr>
              <a:t>ensemble learning</a:t>
            </a:r>
            <a:r>
              <a:rPr lang="en-GB" sz="2100">
                <a:solidFill>
                  <a:srgbClr val="202122"/>
                </a:solidFill>
                <a:latin typeface="Arial"/>
                <a:ea typeface="Arial"/>
                <a:cs typeface="Arial"/>
                <a:sym typeface="Arial"/>
              </a:rPr>
              <a:t> technique for regression,i.e combines predictions from multiple machine learning algorithms to make a more accurate prediction than a single model.</a:t>
            </a:r>
            <a:endParaRPr sz="2100">
              <a:solidFill>
                <a:srgbClr val="202122"/>
              </a:solidFill>
              <a:latin typeface="Arial"/>
              <a:ea typeface="Arial"/>
              <a:cs typeface="Arial"/>
              <a:sym typeface="Arial"/>
            </a:endParaRPr>
          </a:p>
          <a:p>
            <a:pPr indent="0" lvl="0" marL="0" rtl="0" algn="l">
              <a:lnSpc>
                <a:spcPct val="115000"/>
              </a:lnSpc>
              <a:spcBef>
                <a:spcPts val="0"/>
              </a:spcBef>
              <a:spcAft>
                <a:spcPts val="0"/>
              </a:spcAft>
              <a:buNone/>
            </a:pPr>
            <a:r>
              <a:t/>
            </a:r>
            <a:endParaRPr sz="2100">
              <a:solidFill>
                <a:srgbClr val="202122"/>
              </a:solidFill>
              <a:latin typeface="Arial"/>
              <a:ea typeface="Arial"/>
              <a:cs typeface="Arial"/>
              <a:sym typeface="Arial"/>
            </a:endParaRPr>
          </a:p>
          <a:p>
            <a:pPr indent="0" lvl="0" marL="0" rtl="0" algn="l">
              <a:lnSpc>
                <a:spcPct val="115000"/>
              </a:lnSpc>
              <a:spcBef>
                <a:spcPts val="0"/>
              </a:spcBef>
              <a:spcAft>
                <a:spcPts val="0"/>
              </a:spcAft>
              <a:buNone/>
            </a:pPr>
            <a:r>
              <a:rPr lang="en-GB" sz="2100">
                <a:solidFill>
                  <a:srgbClr val="202122"/>
                </a:solidFill>
                <a:latin typeface="Arial"/>
                <a:ea typeface="Arial"/>
                <a:cs typeface="Arial"/>
                <a:sym typeface="Arial"/>
              </a:rPr>
              <a:t>➢Random Forest uses bagging for building decision trees.In bagging (also called bootstrap aggregating), multiple trees are created, and the final output is an average of all the different outputs predicted by multiple decision trees.</a:t>
            </a:r>
            <a:endParaRPr sz="2100">
              <a:solidFill>
                <a:srgbClr val="202122"/>
              </a:solidFill>
              <a:latin typeface="Arial"/>
              <a:ea typeface="Arial"/>
              <a:cs typeface="Arial"/>
              <a:sym typeface="Arial"/>
            </a:endParaRPr>
          </a:p>
          <a:p>
            <a:pPr indent="0" lvl="0" marL="0" rtl="0" algn="l">
              <a:lnSpc>
                <a:spcPct val="115000"/>
              </a:lnSpc>
              <a:spcBef>
                <a:spcPts val="0"/>
              </a:spcBef>
              <a:spcAft>
                <a:spcPts val="0"/>
              </a:spcAft>
              <a:buNone/>
            </a:pPr>
            <a:r>
              <a:t/>
            </a:r>
            <a:endParaRPr sz="2100">
              <a:solidFill>
                <a:srgbClr val="202122"/>
              </a:solidFill>
              <a:latin typeface="Arial"/>
              <a:ea typeface="Arial"/>
              <a:cs typeface="Arial"/>
              <a:sym typeface="Arial"/>
            </a:endParaRPr>
          </a:p>
          <a:p>
            <a:pPr indent="0" lvl="0" marL="0" rtl="0" algn="l">
              <a:lnSpc>
                <a:spcPct val="115000"/>
              </a:lnSpc>
              <a:spcBef>
                <a:spcPts val="0"/>
              </a:spcBef>
              <a:spcAft>
                <a:spcPts val="0"/>
              </a:spcAft>
              <a:buNone/>
            </a:pPr>
            <a:r>
              <a:rPr lang="en-GB" sz="2100">
                <a:solidFill>
                  <a:srgbClr val="202122"/>
                </a:solidFill>
                <a:latin typeface="Arial"/>
                <a:ea typeface="Arial"/>
                <a:cs typeface="Arial"/>
                <a:sym typeface="Arial"/>
              </a:rPr>
              <a:t>➢Bootstrap samples of data are taken and each sample trains a weak learner which helps to reduce the high variance which is usually seen in decision trees. </a:t>
            </a:r>
            <a:endParaRPr sz="2100">
              <a:solidFill>
                <a:srgbClr val="202122"/>
              </a:solidFill>
              <a:latin typeface="Arial"/>
              <a:ea typeface="Arial"/>
              <a:cs typeface="Arial"/>
              <a:sym typeface="Arial"/>
            </a:endParaRPr>
          </a:p>
          <a:p>
            <a:pPr indent="0" lvl="0" marL="0" rtl="0" algn="l">
              <a:spcBef>
                <a:spcPts val="0"/>
              </a:spcBef>
              <a:spcAft>
                <a:spcPts val="1200"/>
              </a:spcAft>
              <a:buNone/>
            </a:pPr>
            <a:r>
              <a:t/>
            </a:r>
            <a:endParaRPr>
              <a:solidFill>
                <a:srgbClr val="202122"/>
              </a:solidFill>
            </a:endParaRPr>
          </a:p>
        </p:txBody>
      </p:sp>
      <p:sp>
        <p:nvSpPr>
          <p:cNvPr id="185" name="Google Shape;185;p30"/>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6" name="Google Shape;186;p30"/>
          <p:cNvPicPr preferRelativeResize="0"/>
          <p:nvPr/>
        </p:nvPicPr>
        <p:blipFill>
          <a:blip r:embed="rId3">
            <a:alphaModFix/>
          </a:blip>
          <a:stretch>
            <a:fillRect/>
          </a:stretch>
        </p:blipFill>
        <p:spPr>
          <a:xfrm>
            <a:off x="4832400" y="903400"/>
            <a:ext cx="4191800" cy="3982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311700" y="0"/>
            <a:ext cx="8520600" cy="72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Evaluation of model</a:t>
            </a:r>
            <a:endParaRPr/>
          </a:p>
        </p:txBody>
      </p:sp>
      <p:sp>
        <p:nvSpPr>
          <p:cNvPr id="192" name="Google Shape;192;p31"/>
          <p:cNvSpPr txBox="1"/>
          <p:nvPr>
            <p:ph idx="1" type="body"/>
          </p:nvPr>
        </p:nvSpPr>
        <p:spPr>
          <a:xfrm>
            <a:off x="121425" y="650825"/>
            <a:ext cx="8931900" cy="391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100">
                <a:solidFill>
                  <a:srgbClr val="202122"/>
                </a:solidFill>
                <a:latin typeface="Arial"/>
                <a:ea typeface="Arial"/>
                <a:cs typeface="Arial"/>
                <a:sym typeface="Arial"/>
              </a:rPr>
              <a:t>➢</a:t>
            </a:r>
            <a:r>
              <a:rPr lang="en-GB" sz="1600">
                <a:solidFill>
                  <a:srgbClr val="202122"/>
                </a:solidFill>
                <a:latin typeface="Arial"/>
                <a:ea typeface="Arial"/>
                <a:cs typeface="Arial"/>
                <a:sym typeface="Arial"/>
              </a:rPr>
              <a:t>Used R2 score and RMSE to evaluate the model.</a:t>
            </a:r>
            <a:endParaRPr sz="1600">
              <a:solidFill>
                <a:srgbClr val="202122"/>
              </a:solidFill>
              <a:latin typeface="Arial"/>
              <a:ea typeface="Arial"/>
              <a:cs typeface="Arial"/>
              <a:sym typeface="Arial"/>
            </a:endParaRPr>
          </a:p>
          <a:p>
            <a:pPr indent="0" lvl="0" marL="0" rtl="0" algn="l">
              <a:spcBef>
                <a:spcPts val="0"/>
              </a:spcBef>
              <a:spcAft>
                <a:spcPts val="0"/>
              </a:spcAft>
              <a:buNone/>
            </a:pPr>
            <a:r>
              <a:rPr lang="en-GB" sz="1600">
                <a:solidFill>
                  <a:srgbClr val="202122"/>
                </a:solidFill>
                <a:latin typeface="Arial"/>
                <a:ea typeface="Arial"/>
                <a:cs typeface="Arial"/>
                <a:sym typeface="Arial"/>
              </a:rPr>
              <a:t>➢As observed, There was a significant difference and improvement in the prediction of the model after applying the ensemble bagging technique - Random forest over decision tree.</a:t>
            </a:r>
            <a:endParaRPr sz="1600">
              <a:solidFill>
                <a:srgbClr val="202122"/>
              </a:solidFill>
              <a:latin typeface="Arial"/>
              <a:ea typeface="Arial"/>
              <a:cs typeface="Arial"/>
              <a:sym typeface="Arial"/>
            </a:endParaRPr>
          </a:p>
          <a:p>
            <a:pPr indent="0" lvl="0" marL="0" rtl="0" algn="l">
              <a:spcBef>
                <a:spcPts val="0"/>
              </a:spcBef>
              <a:spcAft>
                <a:spcPts val="0"/>
              </a:spcAft>
              <a:buNone/>
            </a:pPr>
            <a:r>
              <a:t/>
            </a:r>
            <a:endParaRPr sz="1600">
              <a:solidFill>
                <a:srgbClr val="202122"/>
              </a:solidFill>
              <a:latin typeface="Arial"/>
              <a:ea typeface="Arial"/>
              <a:cs typeface="Arial"/>
              <a:sym typeface="Arial"/>
            </a:endParaRPr>
          </a:p>
          <a:p>
            <a:pPr indent="0" lvl="0" marL="0" rtl="0" algn="l">
              <a:spcBef>
                <a:spcPts val="0"/>
              </a:spcBef>
              <a:spcAft>
                <a:spcPts val="0"/>
              </a:spcAft>
              <a:buNone/>
            </a:pPr>
            <a:r>
              <a:rPr lang="en-GB" sz="1600">
                <a:solidFill>
                  <a:srgbClr val="202122"/>
                </a:solidFill>
                <a:latin typeface="Arial"/>
                <a:ea typeface="Arial"/>
                <a:cs typeface="Arial"/>
                <a:sym typeface="Arial"/>
              </a:rPr>
              <a:t>                Decision Tree Result                                               Random Forest Result</a:t>
            </a:r>
            <a:endParaRPr sz="1600">
              <a:solidFill>
                <a:srgbClr val="202122"/>
              </a:solidFill>
              <a:latin typeface="Arial"/>
              <a:ea typeface="Arial"/>
              <a:cs typeface="Arial"/>
              <a:sym typeface="Arial"/>
            </a:endParaRPr>
          </a:p>
        </p:txBody>
      </p:sp>
      <p:pic>
        <p:nvPicPr>
          <p:cNvPr id="193" name="Google Shape;193;p31"/>
          <p:cNvPicPr preferRelativeResize="0"/>
          <p:nvPr/>
        </p:nvPicPr>
        <p:blipFill>
          <a:blip r:embed="rId3">
            <a:alphaModFix/>
          </a:blip>
          <a:stretch>
            <a:fillRect/>
          </a:stretch>
        </p:blipFill>
        <p:spPr>
          <a:xfrm>
            <a:off x="0" y="2275475"/>
            <a:ext cx="4349225" cy="2651900"/>
          </a:xfrm>
          <a:prstGeom prst="rect">
            <a:avLst/>
          </a:prstGeom>
          <a:noFill/>
          <a:ln>
            <a:noFill/>
          </a:ln>
        </p:spPr>
      </p:pic>
      <p:pic>
        <p:nvPicPr>
          <p:cNvPr id="194" name="Google Shape;194;p31"/>
          <p:cNvPicPr preferRelativeResize="0"/>
          <p:nvPr/>
        </p:nvPicPr>
        <p:blipFill>
          <a:blip r:embed="rId4">
            <a:alphaModFix/>
          </a:blip>
          <a:stretch>
            <a:fillRect/>
          </a:stretch>
        </p:blipFill>
        <p:spPr>
          <a:xfrm>
            <a:off x="4572000" y="2355625"/>
            <a:ext cx="4457700" cy="2440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Abstract</a:t>
            </a:r>
            <a:endParaRPr/>
          </a:p>
        </p:txBody>
      </p:sp>
      <p:sp>
        <p:nvSpPr>
          <p:cNvPr id="76" name="Google Shape;76;p1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sz="2100">
                <a:solidFill>
                  <a:srgbClr val="202122"/>
                </a:solidFill>
                <a:latin typeface="Arial"/>
                <a:ea typeface="Arial"/>
                <a:cs typeface="Arial"/>
                <a:sym typeface="Arial"/>
              </a:rPr>
              <a:t>➢</a:t>
            </a:r>
            <a:r>
              <a:rPr lang="en-GB">
                <a:solidFill>
                  <a:srgbClr val="202122"/>
                </a:solidFill>
                <a:latin typeface="Arial"/>
                <a:ea typeface="Arial"/>
                <a:cs typeface="Arial"/>
                <a:sym typeface="Arial"/>
              </a:rPr>
              <a:t>Taxis are used in New York City often more frequently than in any other city in the United States.</a:t>
            </a:r>
            <a:endParaRPr>
              <a:solidFill>
                <a:srgbClr val="202122"/>
              </a:solidFill>
              <a:latin typeface="Arial"/>
              <a:ea typeface="Arial"/>
              <a:cs typeface="Arial"/>
              <a:sym typeface="Arial"/>
            </a:endParaRPr>
          </a:p>
          <a:p>
            <a:pPr indent="0" lvl="0" marL="0" rtl="0" algn="just">
              <a:spcBef>
                <a:spcPts val="0"/>
              </a:spcBef>
              <a:spcAft>
                <a:spcPts val="0"/>
              </a:spcAft>
              <a:buNone/>
            </a:pPr>
            <a:r>
              <a:t/>
            </a:r>
            <a:endParaRPr>
              <a:solidFill>
                <a:srgbClr val="202122"/>
              </a:solidFill>
              <a:latin typeface="Arial"/>
              <a:ea typeface="Arial"/>
              <a:cs typeface="Arial"/>
              <a:sym typeface="Arial"/>
            </a:endParaRPr>
          </a:p>
          <a:p>
            <a:pPr indent="0" lvl="0" marL="0" rtl="0" algn="just">
              <a:spcBef>
                <a:spcPts val="0"/>
              </a:spcBef>
              <a:spcAft>
                <a:spcPts val="0"/>
              </a:spcAft>
              <a:buNone/>
            </a:pPr>
            <a:r>
              <a:rPr lang="en-GB">
                <a:solidFill>
                  <a:srgbClr val="202122"/>
                </a:solidFill>
                <a:latin typeface="Arial"/>
                <a:ea typeface="Arial"/>
                <a:cs typeface="Arial"/>
                <a:sym typeface="Arial"/>
              </a:rPr>
              <a:t>➢Approximately 200 million taxi rides are taken each year.</a:t>
            </a:r>
            <a:endParaRPr>
              <a:solidFill>
                <a:srgbClr val="202122"/>
              </a:solidFill>
              <a:latin typeface="Arial"/>
              <a:ea typeface="Arial"/>
              <a:cs typeface="Arial"/>
              <a:sym typeface="Arial"/>
            </a:endParaRPr>
          </a:p>
          <a:p>
            <a:pPr indent="0" lvl="0" marL="0" rtl="0" algn="just">
              <a:spcBef>
                <a:spcPts val="0"/>
              </a:spcBef>
              <a:spcAft>
                <a:spcPts val="0"/>
              </a:spcAft>
              <a:buNone/>
            </a:pPr>
            <a:r>
              <a:t/>
            </a:r>
            <a:endParaRPr>
              <a:solidFill>
                <a:srgbClr val="202122"/>
              </a:solidFill>
              <a:latin typeface="Arial"/>
              <a:ea typeface="Arial"/>
              <a:cs typeface="Arial"/>
              <a:sym typeface="Arial"/>
            </a:endParaRPr>
          </a:p>
          <a:p>
            <a:pPr indent="0" lvl="0" marL="0" rtl="0" algn="just">
              <a:spcBef>
                <a:spcPts val="0"/>
              </a:spcBef>
              <a:spcAft>
                <a:spcPts val="0"/>
              </a:spcAft>
              <a:buNone/>
            </a:pPr>
            <a:r>
              <a:rPr lang="en-GB">
                <a:solidFill>
                  <a:srgbClr val="202122"/>
                </a:solidFill>
                <a:latin typeface="Arial"/>
                <a:ea typeface="Arial"/>
                <a:cs typeface="Arial"/>
                <a:sym typeface="Arial"/>
              </a:rPr>
              <a:t>➢Humongous rides taken each month can provide changes in traffic patterns, road closures, and large-scale events that draw a large number of New Yorkers.</a:t>
            </a:r>
            <a:endParaRPr>
              <a:solidFill>
                <a:srgbClr val="202122"/>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Adaboost</a:t>
            </a:r>
            <a:endParaRPr/>
          </a:p>
        </p:txBody>
      </p:sp>
      <p:sp>
        <p:nvSpPr>
          <p:cNvPr id="200" name="Google Shape;200;p3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202122"/>
              </a:buClr>
              <a:buSzPts val="1800"/>
              <a:buChar char="➢"/>
            </a:pPr>
            <a:r>
              <a:rPr lang="en-GB">
                <a:solidFill>
                  <a:srgbClr val="202122"/>
                </a:solidFill>
              </a:rPr>
              <a:t>Using pearson coefficient for </a:t>
            </a:r>
            <a:r>
              <a:rPr lang="en-GB">
                <a:solidFill>
                  <a:srgbClr val="202122"/>
                </a:solidFill>
              </a:rPr>
              <a:t>correlation</a:t>
            </a:r>
            <a:r>
              <a:rPr lang="en-GB">
                <a:solidFill>
                  <a:srgbClr val="202122"/>
                </a:solidFill>
              </a:rPr>
              <a:t> between two variables, pickup_longitude, pickup_latitude, drop-off_longitude, drop-off_latitude, pickup_day, and passengaer_count are removed to increase the models </a:t>
            </a:r>
            <a:r>
              <a:rPr lang="en-GB">
                <a:solidFill>
                  <a:srgbClr val="202122"/>
                </a:solidFill>
              </a:rPr>
              <a:t>performance.</a:t>
            </a:r>
            <a:endParaRPr>
              <a:solidFill>
                <a:srgbClr val="202122"/>
              </a:solidFill>
            </a:endParaRPr>
          </a:p>
          <a:p>
            <a:pPr indent="-342900" lvl="0" marL="457200" rtl="0" algn="l">
              <a:spcBef>
                <a:spcPts val="0"/>
              </a:spcBef>
              <a:spcAft>
                <a:spcPts val="0"/>
              </a:spcAft>
              <a:buClr>
                <a:srgbClr val="202122"/>
              </a:buClr>
              <a:buSzPts val="1800"/>
              <a:buChar char="➢"/>
            </a:pPr>
            <a:r>
              <a:rPr lang="en-GB">
                <a:solidFill>
                  <a:srgbClr val="202122"/>
                </a:solidFill>
              </a:rPr>
              <a:t>This is an ensemble learning where weaker models are trained sequentially to make them stronger models for more accurate predictions.</a:t>
            </a:r>
            <a:endParaRPr>
              <a:solidFill>
                <a:srgbClr val="202122"/>
              </a:solidFill>
            </a:endParaRPr>
          </a:p>
          <a:p>
            <a:pPr indent="-342900" lvl="0" marL="457200" rtl="0" algn="l">
              <a:spcBef>
                <a:spcPts val="0"/>
              </a:spcBef>
              <a:spcAft>
                <a:spcPts val="0"/>
              </a:spcAft>
              <a:buClr>
                <a:srgbClr val="202122"/>
              </a:buClr>
              <a:buSzPts val="1800"/>
              <a:buChar char="➢"/>
            </a:pPr>
            <a:r>
              <a:rPr lang="en-GB">
                <a:solidFill>
                  <a:srgbClr val="202122"/>
                </a:solidFill>
              </a:rPr>
              <a:t>Generally while using Adaboost, we use Decision Tree Regressor.</a:t>
            </a:r>
            <a:endParaRPr>
              <a:solidFill>
                <a:srgbClr val="20212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Adaboost</a:t>
            </a:r>
            <a:endParaRPr/>
          </a:p>
        </p:txBody>
      </p:sp>
      <p:sp>
        <p:nvSpPr>
          <p:cNvPr id="206" name="Google Shape;206;p3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202122"/>
              </a:buClr>
              <a:buSzPts val="1800"/>
              <a:buChar char="➢"/>
            </a:pPr>
            <a:r>
              <a:rPr lang="en-GB">
                <a:solidFill>
                  <a:srgbClr val="202122"/>
                </a:solidFill>
              </a:rPr>
              <a:t>Algorithm:</a:t>
            </a:r>
            <a:endParaRPr>
              <a:solidFill>
                <a:srgbClr val="202122"/>
              </a:solidFill>
            </a:endParaRPr>
          </a:p>
          <a:p>
            <a:pPr indent="-317500" lvl="1" marL="914400" rtl="0" algn="l">
              <a:spcBef>
                <a:spcPts val="0"/>
              </a:spcBef>
              <a:spcAft>
                <a:spcPts val="0"/>
              </a:spcAft>
              <a:buClr>
                <a:srgbClr val="202122"/>
              </a:buClr>
              <a:buSzPts val="1400"/>
              <a:buChar char="○"/>
            </a:pPr>
            <a:r>
              <a:rPr lang="en-GB">
                <a:solidFill>
                  <a:srgbClr val="202122"/>
                </a:solidFill>
              </a:rPr>
              <a:t>Each row is given same weight, w = 1/N, where n is the number of datapoints.</a:t>
            </a:r>
            <a:endParaRPr>
              <a:solidFill>
                <a:srgbClr val="202122"/>
              </a:solidFill>
            </a:endParaRPr>
          </a:p>
          <a:p>
            <a:pPr indent="-317500" lvl="1" marL="914400" rtl="0" algn="l">
              <a:spcBef>
                <a:spcPts val="0"/>
              </a:spcBef>
              <a:spcAft>
                <a:spcPts val="0"/>
              </a:spcAft>
              <a:buClr>
                <a:srgbClr val="202122"/>
              </a:buClr>
              <a:buSzPts val="1400"/>
              <a:buChar char="○"/>
            </a:pPr>
            <a:r>
              <a:rPr lang="en-GB">
                <a:solidFill>
                  <a:srgbClr val="202122"/>
                </a:solidFill>
              </a:rPr>
              <a:t>We specify number of iterations for lower error rate.</a:t>
            </a:r>
            <a:endParaRPr>
              <a:solidFill>
                <a:srgbClr val="202122"/>
              </a:solidFill>
            </a:endParaRPr>
          </a:p>
          <a:p>
            <a:pPr indent="-317500" lvl="1" marL="914400" rtl="0" algn="l">
              <a:spcBef>
                <a:spcPts val="0"/>
              </a:spcBef>
              <a:spcAft>
                <a:spcPts val="0"/>
              </a:spcAft>
              <a:buClr>
                <a:srgbClr val="202122"/>
              </a:buClr>
              <a:buSzPts val="1400"/>
              <a:buChar char="○"/>
            </a:pPr>
            <a:r>
              <a:rPr lang="en-GB">
                <a:solidFill>
                  <a:srgbClr val="202122"/>
                </a:solidFill>
              </a:rPr>
              <a:t>Each iteration, it chooses model with lower error rate.</a:t>
            </a:r>
            <a:endParaRPr>
              <a:solidFill>
                <a:srgbClr val="202122"/>
              </a:solidFill>
            </a:endParaRPr>
          </a:p>
          <a:p>
            <a:pPr indent="-317500" lvl="1" marL="914400" rtl="0" algn="l">
              <a:spcBef>
                <a:spcPts val="0"/>
              </a:spcBef>
              <a:spcAft>
                <a:spcPts val="0"/>
              </a:spcAft>
              <a:buClr>
                <a:srgbClr val="202122"/>
              </a:buClr>
              <a:buSzPts val="1400"/>
              <a:buChar char="○"/>
            </a:pPr>
            <a:r>
              <a:rPr lang="en-GB">
                <a:solidFill>
                  <a:srgbClr val="202122"/>
                </a:solidFill>
              </a:rPr>
              <a:t>For each datapoint, if its misclassified, it will increase its weight so that it can be rectified in the next round.</a:t>
            </a:r>
            <a:endParaRPr>
              <a:solidFill>
                <a:srgbClr val="202122"/>
              </a:solidFill>
            </a:endParaRPr>
          </a:p>
          <a:p>
            <a:pPr indent="-317500" lvl="1" marL="914400" rtl="0" algn="l">
              <a:spcBef>
                <a:spcPts val="0"/>
              </a:spcBef>
              <a:spcAft>
                <a:spcPts val="0"/>
              </a:spcAft>
              <a:buClr>
                <a:srgbClr val="202122"/>
              </a:buClr>
              <a:buSzPts val="1400"/>
              <a:buChar char="○"/>
            </a:pPr>
            <a:r>
              <a:rPr lang="en-GB">
                <a:solidFill>
                  <a:srgbClr val="202122"/>
                </a:solidFill>
              </a:rPr>
              <a:t>The new weights are calculated are old_weight*e**(+/- alpha), where alpha is influence or importance that is ½(log(1-TE/TE)), TE-Total Error.</a:t>
            </a:r>
            <a:endParaRPr>
              <a:solidFill>
                <a:srgbClr val="202122"/>
              </a:solidFill>
            </a:endParaRPr>
          </a:p>
          <a:p>
            <a:pPr indent="-317500" lvl="1" marL="914400" rtl="0" algn="l">
              <a:spcBef>
                <a:spcPts val="0"/>
              </a:spcBef>
              <a:spcAft>
                <a:spcPts val="0"/>
              </a:spcAft>
              <a:buClr>
                <a:srgbClr val="202122"/>
              </a:buClr>
              <a:buSzPts val="1400"/>
              <a:buChar char="○"/>
            </a:pPr>
            <a:r>
              <a:rPr lang="en-GB">
                <a:solidFill>
                  <a:srgbClr val="202122"/>
                </a:solidFill>
              </a:rPr>
              <a:t>For wrong classification, we take alpha as +, and for right classification, we take alpha as -.</a:t>
            </a:r>
            <a:endParaRPr>
              <a:solidFill>
                <a:srgbClr val="20212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Adaboost</a:t>
            </a:r>
            <a:endParaRPr/>
          </a:p>
        </p:txBody>
      </p:sp>
      <p:sp>
        <p:nvSpPr>
          <p:cNvPr id="212" name="Google Shape;212;p3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202122"/>
              </a:buClr>
              <a:buSzPts val="1800"/>
              <a:buChar char="➢"/>
            </a:pPr>
            <a:r>
              <a:rPr lang="en-GB">
                <a:solidFill>
                  <a:srgbClr val="202122"/>
                </a:solidFill>
              </a:rPr>
              <a:t>We take decision trees implemented from </a:t>
            </a:r>
            <a:r>
              <a:rPr lang="en-GB">
                <a:solidFill>
                  <a:srgbClr val="202122"/>
                </a:solidFill>
              </a:rPr>
              <a:t>scratch</a:t>
            </a:r>
            <a:r>
              <a:rPr lang="en-GB">
                <a:solidFill>
                  <a:srgbClr val="202122"/>
                </a:solidFill>
              </a:rPr>
              <a:t> and form scikit library.</a:t>
            </a:r>
            <a:endParaRPr>
              <a:solidFill>
                <a:srgbClr val="202122"/>
              </a:solidFill>
            </a:endParaRPr>
          </a:p>
          <a:p>
            <a:pPr indent="-342900" lvl="0" marL="457200" rtl="0" algn="l">
              <a:spcBef>
                <a:spcPts val="0"/>
              </a:spcBef>
              <a:spcAft>
                <a:spcPts val="0"/>
              </a:spcAft>
              <a:buClr>
                <a:srgbClr val="202122"/>
              </a:buClr>
              <a:buSzPts val="1800"/>
              <a:buChar char="➢"/>
            </a:pPr>
            <a:r>
              <a:rPr lang="en-GB">
                <a:solidFill>
                  <a:srgbClr val="202122"/>
                </a:solidFill>
              </a:rPr>
              <a:t>Here number of estimators are number of weaker models in sequential order.</a:t>
            </a:r>
            <a:endParaRPr>
              <a:solidFill>
                <a:srgbClr val="202122"/>
              </a:solidFill>
            </a:endParaRPr>
          </a:p>
          <a:p>
            <a:pPr indent="0" lvl="0" marL="457200" rtl="0" algn="l">
              <a:spcBef>
                <a:spcPts val="1200"/>
              </a:spcBef>
              <a:spcAft>
                <a:spcPts val="1200"/>
              </a:spcAft>
              <a:buNone/>
            </a:pPr>
            <a:r>
              <a:t/>
            </a:r>
            <a:endParaRPr>
              <a:solidFill>
                <a:srgbClr val="202122"/>
              </a:solidFill>
            </a:endParaRPr>
          </a:p>
        </p:txBody>
      </p:sp>
      <p:pic>
        <p:nvPicPr>
          <p:cNvPr id="213" name="Google Shape;213;p34"/>
          <p:cNvPicPr preferRelativeResize="0"/>
          <p:nvPr/>
        </p:nvPicPr>
        <p:blipFill>
          <a:blip r:embed="rId3">
            <a:alphaModFix/>
          </a:blip>
          <a:stretch>
            <a:fillRect/>
          </a:stretch>
        </p:blipFill>
        <p:spPr>
          <a:xfrm>
            <a:off x="311700" y="2316700"/>
            <a:ext cx="8602150" cy="2628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Adaboost</a:t>
            </a:r>
            <a:endParaRPr/>
          </a:p>
        </p:txBody>
      </p:sp>
      <p:sp>
        <p:nvSpPr>
          <p:cNvPr id="219" name="Google Shape;219;p3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202122"/>
              </a:buClr>
              <a:buSzPts val="1800"/>
              <a:buChar char="➢"/>
            </a:pPr>
            <a:r>
              <a:rPr lang="en-GB">
                <a:solidFill>
                  <a:srgbClr val="202122"/>
                </a:solidFill>
              </a:rPr>
              <a:t>Scores of the decision </a:t>
            </a:r>
            <a:r>
              <a:rPr lang="en-GB">
                <a:solidFill>
                  <a:srgbClr val="202122"/>
                </a:solidFill>
              </a:rPr>
              <a:t>trees</a:t>
            </a:r>
            <a:r>
              <a:rPr lang="en-GB">
                <a:solidFill>
                  <a:srgbClr val="202122"/>
                </a:solidFill>
              </a:rPr>
              <a:t> </a:t>
            </a:r>
            <a:r>
              <a:rPr lang="en-GB">
                <a:solidFill>
                  <a:srgbClr val="202122"/>
                </a:solidFill>
              </a:rPr>
              <a:t>after</a:t>
            </a:r>
            <a:r>
              <a:rPr lang="en-GB">
                <a:solidFill>
                  <a:srgbClr val="202122"/>
                </a:solidFill>
              </a:rPr>
              <a:t> adaboost.</a:t>
            </a:r>
            <a:endParaRPr>
              <a:solidFill>
                <a:srgbClr val="202122"/>
              </a:solidFill>
            </a:endParaRPr>
          </a:p>
          <a:p>
            <a:pPr indent="-342900" lvl="0" marL="457200" rtl="0" algn="l">
              <a:spcBef>
                <a:spcPts val="0"/>
              </a:spcBef>
              <a:spcAft>
                <a:spcPts val="0"/>
              </a:spcAft>
              <a:buClr>
                <a:srgbClr val="202122"/>
              </a:buClr>
              <a:buSzPts val="1800"/>
              <a:buChar char="➢"/>
            </a:pPr>
            <a:r>
              <a:rPr lang="en-GB">
                <a:solidFill>
                  <a:srgbClr val="202122"/>
                </a:solidFill>
              </a:rPr>
              <a:t>As we can see in the previous result, the R2 score did not increase much after 50 estimators.</a:t>
            </a:r>
            <a:endParaRPr>
              <a:solidFill>
                <a:srgbClr val="202122"/>
              </a:solidFill>
            </a:endParaRPr>
          </a:p>
          <a:p>
            <a:pPr indent="0" lvl="0" marL="457200" rtl="0" algn="l">
              <a:spcBef>
                <a:spcPts val="1200"/>
              </a:spcBef>
              <a:spcAft>
                <a:spcPts val="1200"/>
              </a:spcAft>
              <a:buNone/>
            </a:pPr>
            <a:r>
              <a:t/>
            </a:r>
            <a:endParaRPr/>
          </a:p>
        </p:txBody>
      </p:sp>
      <p:pic>
        <p:nvPicPr>
          <p:cNvPr id="220" name="Google Shape;220;p35"/>
          <p:cNvPicPr preferRelativeResize="0"/>
          <p:nvPr/>
        </p:nvPicPr>
        <p:blipFill>
          <a:blip r:embed="rId3">
            <a:alphaModFix/>
          </a:blip>
          <a:stretch>
            <a:fillRect/>
          </a:stretch>
        </p:blipFill>
        <p:spPr>
          <a:xfrm>
            <a:off x="428574" y="2520550"/>
            <a:ext cx="8046475" cy="2352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92275" y="96450"/>
            <a:ext cx="8696400" cy="90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Support Vector Regression</a:t>
            </a:r>
            <a:endParaRPr/>
          </a:p>
        </p:txBody>
      </p:sp>
      <p:sp>
        <p:nvSpPr>
          <p:cNvPr id="226" name="Google Shape;226;p36"/>
          <p:cNvSpPr txBox="1"/>
          <p:nvPr>
            <p:ph idx="1" type="body"/>
          </p:nvPr>
        </p:nvSpPr>
        <p:spPr>
          <a:xfrm>
            <a:off x="165125" y="854825"/>
            <a:ext cx="6280200" cy="3714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solidFill>
                  <a:srgbClr val="202122"/>
                </a:solidFill>
                <a:latin typeface="Arial"/>
                <a:ea typeface="Arial"/>
                <a:cs typeface="Arial"/>
                <a:sym typeface="Arial"/>
              </a:rPr>
              <a:t>Feature Elimination:</a:t>
            </a:r>
            <a:endParaRPr>
              <a:solidFill>
                <a:srgbClr val="202122"/>
              </a:solidFill>
              <a:latin typeface="Arial"/>
              <a:ea typeface="Arial"/>
              <a:cs typeface="Arial"/>
              <a:sym typeface="Arial"/>
            </a:endParaRPr>
          </a:p>
          <a:p>
            <a:pPr indent="0" lvl="0" marL="0" rtl="0" algn="l">
              <a:spcBef>
                <a:spcPts val="0"/>
              </a:spcBef>
              <a:spcAft>
                <a:spcPts val="0"/>
              </a:spcAft>
              <a:buNone/>
            </a:pPr>
            <a:r>
              <a:rPr lang="en-GB">
                <a:solidFill>
                  <a:srgbClr val="202122"/>
                </a:solidFill>
                <a:latin typeface="Arial"/>
                <a:ea typeface="Arial"/>
                <a:cs typeface="Arial"/>
                <a:sym typeface="Arial"/>
              </a:rPr>
              <a:t>Because the Pearson correlation coefficient between 'taxi fare' and these features is not very significant, we deleted 'pickup EWR','passenger count','pickup day','pickup hour', and 'pickup month' from our  list of features. Aside from those, we evaluated model using all of the remaining features. We can see the pearson coefficient values from the list attached.</a:t>
            </a:r>
            <a:endParaRPr>
              <a:solidFill>
                <a:srgbClr val="202122"/>
              </a:solidFill>
              <a:latin typeface="Arial"/>
              <a:ea typeface="Arial"/>
              <a:cs typeface="Arial"/>
              <a:sym typeface="Arial"/>
            </a:endParaRPr>
          </a:p>
          <a:p>
            <a:pPr indent="0" lvl="0" marL="0" rtl="0" algn="l">
              <a:spcBef>
                <a:spcPts val="0"/>
              </a:spcBef>
              <a:spcAft>
                <a:spcPts val="0"/>
              </a:spcAft>
              <a:buNone/>
            </a:pPr>
            <a:r>
              <a:t/>
            </a:r>
            <a:endParaRPr>
              <a:solidFill>
                <a:srgbClr val="202122"/>
              </a:solidFill>
              <a:latin typeface="Arial"/>
              <a:ea typeface="Arial"/>
              <a:cs typeface="Arial"/>
              <a:sym typeface="Arial"/>
            </a:endParaRPr>
          </a:p>
          <a:p>
            <a:pPr indent="0" lvl="0" marL="0" rtl="0" algn="l">
              <a:spcBef>
                <a:spcPts val="0"/>
              </a:spcBef>
              <a:spcAft>
                <a:spcPts val="0"/>
              </a:spcAft>
              <a:buNone/>
            </a:pPr>
            <a:r>
              <a:rPr lang="en-GB">
                <a:solidFill>
                  <a:srgbClr val="202122"/>
                </a:solidFill>
                <a:latin typeface="Arial"/>
                <a:ea typeface="Arial"/>
                <a:cs typeface="Arial"/>
                <a:sym typeface="Arial"/>
              </a:rPr>
              <a:t>We implemented linear support vector regression without any Kernel</a:t>
            </a:r>
            <a:endParaRPr>
              <a:solidFill>
                <a:srgbClr val="202122"/>
              </a:solidFill>
              <a:latin typeface="Arial"/>
              <a:ea typeface="Arial"/>
              <a:cs typeface="Arial"/>
              <a:sym typeface="Arial"/>
            </a:endParaRPr>
          </a:p>
          <a:p>
            <a:pPr indent="0" lvl="0" marL="0" rtl="0" algn="l">
              <a:spcBef>
                <a:spcPts val="0"/>
              </a:spcBef>
              <a:spcAft>
                <a:spcPts val="1200"/>
              </a:spcAft>
              <a:buNone/>
            </a:pPr>
            <a:r>
              <a:t/>
            </a:r>
            <a:endParaRPr sz="1400"/>
          </a:p>
        </p:txBody>
      </p:sp>
      <p:pic>
        <p:nvPicPr>
          <p:cNvPr id="227" name="Google Shape;227;p36"/>
          <p:cNvPicPr preferRelativeResize="0"/>
          <p:nvPr/>
        </p:nvPicPr>
        <p:blipFill>
          <a:blip r:embed="rId3">
            <a:alphaModFix/>
          </a:blip>
          <a:stretch>
            <a:fillRect/>
          </a:stretch>
        </p:blipFill>
        <p:spPr>
          <a:xfrm>
            <a:off x="6172200" y="1006050"/>
            <a:ext cx="2887426" cy="31313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Linear</a:t>
            </a:r>
            <a:r>
              <a:rPr lang="en-GB"/>
              <a:t> Support Vector Regression </a:t>
            </a:r>
            <a:endParaRPr/>
          </a:p>
        </p:txBody>
      </p:sp>
      <p:sp>
        <p:nvSpPr>
          <p:cNvPr id="233" name="Google Shape;233;p37"/>
          <p:cNvSpPr txBox="1"/>
          <p:nvPr>
            <p:ph idx="1" type="body"/>
          </p:nvPr>
        </p:nvSpPr>
        <p:spPr>
          <a:xfrm>
            <a:off x="311700" y="1269000"/>
            <a:ext cx="56601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000000"/>
                </a:solidFill>
                <a:latin typeface="Arial"/>
                <a:ea typeface="Arial"/>
                <a:cs typeface="Arial"/>
                <a:sym typeface="Arial"/>
              </a:rPr>
              <a:t>The points that satisfy the criterion                           |y_actual-(wx+b)|&lt;=epsilon are those that are within the margin. The points that do not meet this criterion fall outside.</a:t>
            </a:r>
            <a:endParaRPr sz="1400">
              <a:solidFill>
                <a:srgbClr val="000000"/>
              </a:solidFill>
              <a:latin typeface="Arial"/>
              <a:ea typeface="Arial"/>
              <a:cs typeface="Arial"/>
              <a:sym typeface="Arial"/>
            </a:endParaRPr>
          </a:p>
          <a:p>
            <a:pPr indent="0" lvl="0" marL="0" rtl="0" algn="l">
              <a:spcBef>
                <a:spcPts val="1200"/>
              </a:spcBef>
              <a:spcAft>
                <a:spcPts val="0"/>
              </a:spcAft>
              <a:buNone/>
            </a:pPr>
            <a:r>
              <a:rPr lang="en-GB" sz="1400">
                <a:solidFill>
                  <a:srgbClr val="000000"/>
                </a:solidFill>
                <a:latin typeface="Arial"/>
                <a:ea typeface="Arial"/>
                <a:cs typeface="Arial"/>
                <a:sym typeface="Arial"/>
              </a:rPr>
              <a:t>We don't penalize the  points that fall within the margin. The gap between the margin and the data point is specified as the slack variable 'eta.' The width of the boundary is represented by the 2 epsilon value of the margin.</a:t>
            </a:r>
            <a:endParaRPr sz="1400">
              <a:solidFill>
                <a:srgbClr val="000000"/>
              </a:solidFill>
              <a:latin typeface="Arial"/>
              <a:ea typeface="Arial"/>
              <a:cs typeface="Arial"/>
              <a:sym typeface="Arial"/>
            </a:endParaRPr>
          </a:p>
          <a:p>
            <a:pPr indent="0" lvl="0" marL="0" rtl="0" algn="l">
              <a:spcBef>
                <a:spcPts val="1200"/>
              </a:spcBef>
              <a:spcAft>
                <a:spcPts val="0"/>
              </a:spcAft>
              <a:buNone/>
            </a:pPr>
            <a:r>
              <a:rPr lang="en-GB" sz="1400">
                <a:solidFill>
                  <a:srgbClr val="000000"/>
                </a:solidFill>
                <a:latin typeface="Arial"/>
                <a:ea typeface="Arial"/>
                <a:cs typeface="Arial"/>
                <a:sym typeface="Arial"/>
              </a:rPr>
              <a:t>We utilized gradient descent to get the optimal values of 'w' and 'b' for linear support</a:t>
            </a:r>
            <a:endParaRPr sz="1400">
              <a:solidFill>
                <a:srgbClr val="000000"/>
              </a:solidFill>
              <a:latin typeface="Arial"/>
              <a:ea typeface="Arial"/>
              <a:cs typeface="Arial"/>
              <a:sym typeface="Arial"/>
            </a:endParaRPr>
          </a:p>
          <a:p>
            <a:pPr indent="0" lvl="0" marL="0" rtl="0" algn="l">
              <a:spcBef>
                <a:spcPts val="0"/>
              </a:spcBef>
              <a:spcAft>
                <a:spcPts val="1200"/>
              </a:spcAft>
              <a:buNone/>
            </a:pPr>
            <a:r>
              <a:rPr lang="en-GB" sz="1400">
                <a:solidFill>
                  <a:srgbClr val="000000"/>
                </a:solidFill>
                <a:latin typeface="Arial"/>
                <a:ea typeface="Arial"/>
                <a:cs typeface="Arial"/>
                <a:sym typeface="Arial"/>
              </a:rPr>
              <a:t>vector regression. We estimated the y values for x test using these optimal w and b values. When the regularization constant 'C'=10, I received a r2 score of -0.22</a:t>
            </a:r>
            <a:endParaRPr sz="1400">
              <a:solidFill>
                <a:srgbClr val="000000"/>
              </a:solidFill>
              <a:latin typeface="Arial"/>
              <a:ea typeface="Arial"/>
              <a:cs typeface="Arial"/>
              <a:sym typeface="Arial"/>
            </a:endParaRPr>
          </a:p>
        </p:txBody>
      </p:sp>
      <p:pic>
        <p:nvPicPr>
          <p:cNvPr id="234" name="Google Shape;234;p37"/>
          <p:cNvPicPr preferRelativeResize="0"/>
          <p:nvPr/>
        </p:nvPicPr>
        <p:blipFill>
          <a:blip r:embed="rId3">
            <a:alphaModFix/>
          </a:blip>
          <a:stretch>
            <a:fillRect/>
          </a:stretch>
        </p:blipFill>
        <p:spPr>
          <a:xfrm>
            <a:off x="5912650" y="1152425"/>
            <a:ext cx="3108000" cy="2330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Linear Kernel</a:t>
            </a:r>
            <a:endParaRPr/>
          </a:p>
        </p:txBody>
      </p:sp>
      <p:sp>
        <p:nvSpPr>
          <p:cNvPr id="240" name="Google Shape;240;p38"/>
          <p:cNvSpPr txBox="1"/>
          <p:nvPr>
            <p:ph idx="1" type="body"/>
          </p:nvPr>
        </p:nvSpPr>
        <p:spPr>
          <a:xfrm>
            <a:off x="106850" y="1152425"/>
            <a:ext cx="5116800" cy="357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700">
                <a:solidFill>
                  <a:srgbClr val="000000"/>
                </a:solidFill>
                <a:latin typeface="Arial"/>
                <a:ea typeface="Arial"/>
                <a:cs typeface="Arial"/>
                <a:sym typeface="Arial"/>
              </a:rPr>
              <a:t>After performing linear svr without any kernels  then we implemented svr with linear kernel using scikit-learn implementation. with scikit-learn implementation I got good r2_score=0.47 when C=2 but for some values of C we also got negative r2 score.</a:t>
            </a:r>
            <a:endParaRPr sz="1700">
              <a:solidFill>
                <a:srgbClr val="000000"/>
              </a:solidFill>
              <a:latin typeface="Arial"/>
              <a:ea typeface="Arial"/>
              <a:cs typeface="Arial"/>
              <a:sym typeface="Arial"/>
            </a:endParaRPr>
          </a:p>
          <a:p>
            <a:pPr indent="0" lvl="0" marL="0" rtl="0" algn="l">
              <a:spcBef>
                <a:spcPts val="1200"/>
              </a:spcBef>
              <a:spcAft>
                <a:spcPts val="0"/>
              </a:spcAft>
              <a:buNone/>
            </a:pPr>
            <a:r>
              <a:rPr lang="en-GB" sz="1700">
                <a:solidFill>
                  <a:srgbClr val="000000"/>
                </a:solidFill>
                <a:latin typeface="Arial"/>
                <a:ea typeface="Arial"/>
                <a:cs typeface="Arial"/>
                <a:sym typeface="Arial"/>
              </a:rPr>
              <a:t>As a conclusion, we can deduce that even the linear kernel does not perform adequately. For many C values, my custom model outperformed the scikit-learn linear kernel implementation.</a:t>
            </a:r>
            <a:endParaRPr sz="1700">
              <a:solidFill>
                <a:srgbClr val="000000"/>
              </a:solidFill>
              <a:latin typeface="Arial"/>
              <a:ea typeface="Arial"/>
              <a:cs typeface="Arial"/>
              <a:sym typeface="Arial"/>
            </a:endParaRPr>
          </a:p>
          <a:p>
            <a:pPr indent="0" lvl="0" marL="0" rtl="0" algn="l">
              <a:spcBef>
                <a:spcPts val="0"/>
              </a:spcBef>
              <a:spcAft>
                <a:spcPts val="1200"/>
              </a:spcAft>
              <a:buNone/>
            </a:pPr>
            <a:r>
              <a:t/>
            </a:r>
            <a:endParaRPr sz="1700">
              <a:solidFill>
                <a:srgbClr val="000000"/>
              </a:solidFill>
              <a:latin typeface="Arial"/>
              <a:ea typeface="Arial"/>
              <a:cs typeface="Arial"/>
              <a:sym typeface="Arial"/>
            </a:endParaRPr>
          </a:p>
        </p:txBody>
      </p:sp>
      <p:pic>
        <p:nvPicPr>
          <p:cNvPr id="241" name="Google Shape;241;p38"/>
          <p:cNvPicPr preferRelativeResize="0"/>
          <p:nvPr/>
        </p:nvPicPr>
        <p:blipFill>
          <a:blip r:embed="rId3">
            <a:alphaModFix/>
          </a:blip>
          <a:stretch>
            <a:fillRect/>
          </a:stretch>
        </p:blipFill>
        <p:spPr>
          <a:xfrm>
            <a:off x="5223725" y="1277375"/>
            <a:ext cx="3820801" cy="1573650"/>
          </a:xfrm>
          <a:prstGeom prst="rect">
            <a:avLst/>
          </a:prstGeom>
          <a:noFill/>
          <a:ln>
            <a:noFill/>
          </a:ln>
        </p:spPr>
      </p:pic>
      <p:pic>
        <p:nvPicPr>
          <p:cNvPr id="242" name="Google Shape;242;p38"/>
          <p:cNvPicPr preferRelativeResize="0"/>
          <p:nvPr/>
        </p:nvPicPr>
        <p:blipFill>
          <a:blip r:embed="rId4">
            <a:alphaModFix/>
          </a:blip>
          <a:stretch>
            <a:fillRect/>
          </a:stretch>
        </p:blipFill>
        <p:spPr>
          <a:xfrm>
            <a:off x="5124244" y="2851025"/>
            <a:ext cx="4019757" cy="1573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RBF Kernel</a:t>
            </a:r>
            <a:endParaRPr/>
          </a:p>
        </p:txBody>
      </p:sp>
      <p:sp>
        <p:nvSpPr>
          <p:cNvPr id="248" name="Google Shape;248;p39"/>
          <p:cNvSpPr txBox="1"/>
          <p:nvPr>
            <p:ph idx="1" type="body"/>
          </p:nvPr>
        </p:nvSpPr>
        <p:spPr>
          <a:xfrm>
            <a:off x="165125" y="1073375"/>
            <a:ext cx="5143500" cy="3671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sz="1700">
                <a:solidFill>
                  <a:srgbClr val="202122"/>
                </a:solidFill>
                <a:latin typeface="Arial"/>
                <a:ea typeface="Arial"/>
                <a:cs typeface="Arial"/>
                <a:sym typeface="Arial"/>
              </a:rPr>
              <a:t>We implemented the rbf kernel using scikit learn. For the rbf kernel we fixed gamma value=’auto’ and then changed the remaining hyperparameters.</a:t>
            </a:r>
            <a:endParaRPr sz="1700">
              <a:solidFill>
                <a:srgbClr val="202122"/>
              </a:solidFill>
              <a:latin typeface="Arial"/>
              <a:ea typeface="Arial"/>
              <a:cs typeface="Arial"/>
              <a:sym typeface="Arial"/>
            </a:endParaRPr>
          </a:p>
          <a:p>
            <a:pPr indent="0" lvl="0" marL="0" rtl="0" algn="l">
              <a:spcBef>
                <a:spcPts val="1200"/>
              </a:spcBef>
              <a:spcAft>
                <a:spcPts val="0"/>
              </a:spcAft>
              <a:buNone/>
            </a:pPr>
            <a:r>
              <a:rPr lang="en-GB" sz="1581">
                <a:solidFill>
                  <a:srgbClr val="000000"/>
                </a:solidFill>
                <a:latin typeface="Arial"/>
                <a:ea typeface="Arial"/>
                <a:cs typeface="Arial"/>
                <a:sym typeface="Arial"/>
              </a:rPr>
              <a:t>We can clearly see that for C=10 we are getting r2_score of value 0.75 which is the best score on this dataset.We can see that r2_scores  are increasing when ‘C’ is increasing.</a:t>
            </a:r>
            <a:endParaRPr sz="1581">
              <a:solidFill>
                <a:srgbClr val="000000"/>
              </a:solidFill>
              <a:latin typeface="Arial"/>
              <a:ea typeface="Arial"/>
              <a:cs typeface="Arial"/>
              <a:sym typeface="Arial"/>
            </a:endParaRPr>
          </a:p>
          <a:p>
            <a:pPr indent="0" lvl="0" marL="0" rtl="0" algn="l">
              <a:spcBef>
                <a:spcPts val="0"/>
              </a:spcBef>
              <a:spcAft>
                <a:spcPts val="0"/>
              </a:spcAft>
              <a:buNone/>
            </a:pPr>
            <a:r>
              <a:t/>
            </a:r>
            <a:endParaRPr sz="1581">
              <a:solidFill>
                <a:srgbClr val="000000"/>
              </a:solidFill>
              <a:latin typeface="Arial"/>
              <a:ea typeface="Arial"/>
              <a:cs typeface="Arial"/>
              <a:sym typeface="Arial"/>
            </a:endParaRPr>
          </a:p>
          <a:p>
            <a:pPr indent="0" lvl="0" marL="0" rtl="0" algn="l">
              <a:spcBef>
                <a:spcPts val="0"/>
              </a:spcBef>
              <a:spcAft>
                <a:spcPts val="0"/>
              </a:spcAft>
              <a:buNone/>
            </a:pPr>
            <a:r>
              <a:rPr lang="en-GB" sz="1700">
                <a:solidFill>
                  <a:srgbClr val="202122"/>
                </a:solidFill>
                <a:latin typeface="Arial"/>
                <a:ea typeface="Arial"/>
                <a:cs typeface="Arial"/>
                <a:sym typeface="Arial"/>
              </a:rPr>
              <a:t>With ’epsilon=1’, we changed inverse regularization parameter C then calculated r2_score  values.</a:t>
            </a:r>
            <a:endParaRPr sz="1700">
              <a:solidFill>
                <a:srgbClr val="202122"/>
              </a:solidFill>
              <a:latin typeface="Arial"/>
              <a:ea typeface="Arial"/>
              <a:cs typeface="Arial"/>
              <a:sym typeface="Arial"/>
            </a:endParaRPr>
          </a:p>
          <a:p>
            <a:pPr indent="0" lvl="0" marL="0" rtl="0" algn="l">
              <a:spcBef>
                <a:spcPts val="0"/>
              </a:spcBef>
              <a:spcAft>
                <a:spcPts val="0"/>
              </a:spcAft>
              <a:buNone/>
            </a:pPr>
            <a:r>
              <a:rPr lang="en-GB" sz="1700">
                <a:solidFill>
                  <a:srgbClr val="202122"/>
                </a:solidFill>
                <a:latin typeface="Arial"/>
                <a:ea typeface="Arial"/>
                <a:cs typeface="Arial"/>
                <a:sym typeface="Arial"/>
              </a:rPr>
              <a:t>When we fixed the ‘C’ value as 4 and changed the epsilon values.We can see that with increase of epsilon value the r2_score is slightly decreasing.</a:t>
            </a:r>
            <a:endParaRPr sz="1700">
              <a:solidFill>
                <a:srgbClr val="202122"/>
              </a:solidFill>
              <a:latin typeface="Arial"/>
              <a:ea typeface="Arial"/>
              <a:cs typeface="Arial"/>
              <a:sym typeface="Arial"/>
            </a:endParaRPr>
          </a:p>
          <a:p>
            <a:pPr indent="0" lvl="0" marL="0" rtl="0" algn="l">
              <a:spcBef>
                <a:spcPts val="0"/>
              </a:spcBef>
              <a:spcAft>
                <a:spcPts val="0"/>
              </a:spcAft>
              <a:buNone/>
            </a:pPr>
            <a:r>
              <a:t/>
            </a:r>
            <a:endParaRPr sz="1700">
              <a:solidFill>
                <a:srgbClr val="202122"/>
              </a:solidFill>
              <a:latin typeface="Arial"/>
              <a:ea typeface="Arial"/>
              <a:cs typeface="Arial"/>
              <a:sym typeface="Arial"/>
            </a:endParaRPr>
          </a:p>
          <a:p>
            <a:pPr indent="0" lvl="0" marL="0" rtl="0" algn="l">
              <a:spcBef>
                <a:spcPts val="0"/>
              </a:spcBef>
              <a:spcAft>
                <a:spcPts val="0"/>
              </a:spcAft>
              <a:buNone/>
            </a:pPr>
            <a:r>
              <a:t/>
            </a:r>
            <a:endParaRPr sz="1700">
              <a:solidFill>
                <a:srgbClr val="202122"/>
              </a:solidFill>
              <a:latin typeface="Arial"/>
              <a:ea typeface="Arial"/>
              <a:cs typeface="Arial"/>
              <a:sym typeface="Arial"/>
            </a:endParaRPr>
          </a:p>
          <a:p>
            <a:pPr indent="0" lvl="0" marL="0" rtl="0" algn="l">
              <a:spcBef>
                <a:spcPts val="0"/>
              </a:spcBef>
              <a:spcAft>
                <a:spcPts val="1200"/>
              </a:spcAft>
              <a:buNone/>
            </a:pPr>
            <a:r>
              <a:t/>
            </a:r>
            <a:endParaRPr sz="1700">
              <a:solidFill>
                <a:srgbClr val="202122"/>
              </a:solidFill>
              <a:latin typeface="Arial"/>
              <a:ea typeface="Arial"/>
              <a:cs typeface="Arial"/>
              <a:sym typeface="Arial"/>
            </a:endParaRPr>
          </a:p>
        </p:txBody>
      </p:sp>
      <p:pic>
        <p:nvPicPr>
          <p:cNvPr id="249" name="Google Shape;249;p39"/>
          <p:cNvPicPr preferRelativeResize="0"/>
          <p:nvPr/>
        </p:nvPicPr>
        <p:blipFill>
          <a:blip r:embed="rId3">
            <a:alphaModFix/>
          </a:blip>
          <a:stretch>
            <a:fillRect/>
          </a:stretch>
        </p:blipFill>
        <p:spPr>
          <a:xfrm>
            <a:off x="5228000" y="111725"/>
            <a:ext cx="3504774" cy="2290275"/>
          </a:xfrm>
          <a:prstGeom prst="rect">
            <a:avLst/>
          </a:prstGeom>
          <a:noFill/>
          <a:ln>
            <a:noFill/>
          </a:ln>
        </p:spPr>
      </p:pic>
      <p:pic>
        <p:nvPicPr>
          <p:cNvPr id="250" name="Google Shape;250;p39"/>
          <p:cNvPicPr preferRelativeResize="0"/>
          <p:nvPr/>
        </p:nvPicPr>
        <p:blipFill>
          <a:blip r:embed="rId4">
            <a:alphaModFix/>
          </a:blip>
          <a:stretch>
            <a:fillRect/>
          </a:stretch>
        </p:blipFill>
        <p:spPr>
          <a:xfrm>
            <a:off x="5509525" y="2402000"/>
            <a:ext cx="3322774" cy="2436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Experimental </a:t>
            </a:r>
            <a:r>
              <a:rPr lang="en-GB"/>
              <a:t>Evaluation</a:t>
            </a:r>
            <a:r>
              <a:rPr lang="en-GB"/>
              <a:t> </a:t>
            </a:r>
            <a:endParaRPr/>
          </a:p>
        </p:txBody>
      </p:sp>
      <p:sp>
        <p:nvSpPr>
          <p:cNvPr id="256" name="Google Shape;256;p40"/>
          <p:cNvSpPr txBox="1"/>
          <p:nvPr>
            <p:ph idx="1" type="body"/>
          </p:nvPr>
        </p:nvSpPr>
        <p:spPr>
          <a:xfrm>
            <a:off x="311700" y="1015100"/>
            <a:ext cx="8520600" cy="387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solidFill>
                  <a:srgbClr val="202122"/>
                </a:solidFill>
                <a:latin typeface="Arial"/>
                <a:ea typeface="Arial"/>
                <a:cs typeface="Arial"/>
                <a:sym typeface="Arial"/>
              </a:rPr>
              <a:t>Rmse and r2-score of above implemented models shown below.</a:t>
            </a:r>
            <a:endParaRPr sz="2000">
              <a:solidFill>
                <a:srgbClr val="202122"/>
              </a:solidFill>
              <a:latin typeface="Arial"/>
              <a:ea typeface="Arial"/>
              <a:cs typeface="Arial"/>
              <a:sym typeface="Arial"/>
            </a:endParaRPr>
          </a:p>
          <a:p>
            <a:pPr indent="0" lvl="0" marL="0" rtl="0" algn="l">
              <a:spcBef>
                <a:spcPts val="0"/>
              </a:spcBef>
              <a:spcAft>
                <a:spcPts val="1200"/>
              </a:spcAft>
              <a:buNone/>
            </a:pPr>
            <a:r>
              <a:t/>
            </a:r>
            <a:endParaRPr/>
          </a:p>
        </p:txBody>
      </p:sp>
      <p:pic>
        <p:nvPicPr>
          <p:cNvPr id="257" name="Google Shape;257;p40"/>
          <p:cNvPicPr preferRelativeResize="0"/>
          <p:nvPr/>
        </p:nvPicPr>
        <p:blipFill>
          <a:blip r:embed="rId3">
            <a:alphaModFix/>
          </a:blip>
          <a:stretch>
            <a:fillRect/>
          </a:stretch>
        </p:blipFill>
        <p:spPr>
          <a:xfrm>
            <a:off x="1121550" y="1625500"/>
            <a:ext cx="5542174" cy="3167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Experimental Evaluation</a:t>
            </a:r>
            <a:endParaRPr/>
          </a:p>
        </p:txBody>
      </p:sp>
      <p:sp>
        <p:nvSpPr>
          <p:cNvPr id="263" name="Google Shape;263;p4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GB" sz="2100">
                <a:solidFill>
                  <a:srgbClr val="202122"/>
                </a:solidFill>
                <a:latin typeface="Arial"/>
                <a:ea typeface="Arial"/>
                <a:cs typeface="Arial"/>
                <a:sym typeface="Arial"/>
              </a:rPr>
              <a:t>➢ </a:t>
            </a:r>
            <a:r>
              <a:rPr lang="en-GB" sz="2200">
                <a:solidFill>
                  <a:srgbClr val="202122"/>
                </a:solidFill>
                <a:latin typeface="Arial"/>
                <a:ea typeface="Arial"/>
                <a:cs typeface="Arial"/>
                <a:sym typeface="Arial"/>
              </a:rPr>
              <a:t>Dimensionality reduction:</a:t>
            </a:r>
            <a:endParaRPr sz="2200">
              <a:solidFill>
                <a:srgbClr val="202122"/>
              </a:solidFill>
              <a:latin typeface="Arial"/>
              <a:ea typeface="Arial"/>
              <a:cs typeface="Arial"/>
              <a:sym typeface="Arial"/>
            </a:endParaRPr>
          </a:p>
          <a:p>
            <a:pPr indent="0" lvl="0" marL="0" rtl="0" algn="l">
              <a:spcBef>
                <a:spcPts val="0"/>
              </a:spcBef>
              <a:spcAft>
                <a:spcPts val="0"/>
              </a:spcAft>
              <a:buNone/>
            </a:pPr>
            <a:r>
              <a:rPr lang="en-GB" sz="2200">
                <a:solidFill>
                  <a:srgbClr val="202122"/>
                </a:solidFill>
                <a:latin typeface="Arial"/>
                <a:ea typeface="Arial"/>
                <a:cs typeface="Arial"/>
                <a:sym typeface="Arial"/>
              </a:rPr>
              <a:t>Apart from the feature engineering described above,we used the spearman coefficient and the pearson coefficient to compute the correlation between fare price and all other features,and we dropped a few features whose correlation values were very low in the adaptive boosting, random forest and SVR algorithms,respectively.As a result the models accuracy and performance improved noticeably.</a:t>
            </a:r>
            <a:endParaRPr sz="2200">
              <a:solidFill>
                <a:srgbClr val="202122"/>
              </a:solidFill>
              <a:latin typeface="Arial"/>
              <a:ea typeface="Arial"/>
              <a:cs typeface="Arial"/>
              <a:sym typeface="Arial"/>
            </a:endParaRPr>
          </a:p>
          <a:p>
            <a:pPr indent="0" lvl="0" marL="0" rtl="0" algn="l">
              <a:spcBef>
                <a:spcPts val="0"/>
              </a:spcBef>
              <a:spcAft>
                <a:spcPts val="0"/>
              </a:spcAft>
              <a:buNone/>
            </a:pPr>
            <a:r>
              <a:rPr lang="en-GB" sz="2100">
                <a:solidFill>
                  <a:srgbClr val="202122"/>
                </a:solidFill>
                <a:latin typeface="Arial"/>
                <a:ea typeface="Arial"/>
                <a:cs typeface="Arial"/>
                <a:sym typeface="Arial"/>
              </a:rPr>
              <a:t>➢ </a:t>
            </a:r>
            <a:r>
              <a:rPr lang="en-GB" sz="2200">
                <a:solidFill>
                  <a:srgbClr val="202122"/>
                </a:solidFill>
                <a:latin typeface="Arial"/>
                <a:ea typeface="Arial"/>
                <a:cs typeface="Arial"/>
                <a:sym typeface="Arial"/>
              </a:rPr>
              <a:t>Accuracy:</a:t>
            </a:r>
            <a:endParaRPr sz="2200">
              <a:solidFill>
                <a:srgbClr val="202122"/>
              </a:solidFill>
              <a:latin typeface="Arial"/>
              <a:ea typeface="Arial"/>
              <a:cs typeface="Arial"/>
              <a:sym typeface="Arial"/>
            </a:endParaRPr>
          </a:p>
          <a:p>
            <a:pPr indent="0" lvl="0" marL="0" rtl="0" algn="l">
              <a:spcBef>
                <a:spcPts val="0"/>
              </a:spcBef>
              <a:spcAft>
                <a:spcPts val="0"/>
              </a:spcAft>
              <a:buNone/>
            </a:pPr>
            <a:r>
              <a:rPr lang="en-GB" sz="2200">
                <a:solidFill>
                  <a:srgbClr val="202122"/>
                </a:solidFill>
                <a:latin typeface="Arial"/>
                <a:ea typeface="Arial"/>
                <a:cs typeface="Arial"/>
                <a:sym typeface="Arial"/>
              </a:rPr>
              <a:t>In order to evaluate the models on test data we used R2_score and rmse to check the accuracy.In addition to that we also used Sklearn models to draw the comparison with the custom models built.As observed in the table below.</a:t>
            </a:r>
            <a:endParaRPr sz="2200">
              <a:solidFill>
                <a:srgbClr val="202122"/>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Research Statement and Conjecture</a:t>
            </a:r>
            <a:endParaRPr/>
          </a:p>
        </p:txBody>
      </p:sp>
      <p:sp>
        <p:nvSpPr>
          <p:cNvPr id="82" name="Google Shape;82;p1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2100">
                <a:solidFill>
                  <a:srgbClr val="202122"/>
                </a:solidFill>
                <a:highlight>
                  <a:schemeClr val="lt1"/>
                </a:highlight>
                <a:latin typeface="Arial"/>
                <a:ea typeface="Arial"/>
                <a:cs typeface="Arial"/>
                <a:sym typeface="Arial"/>
              </a:rPr>
              <a:t>➢</a:t>
            </a:r>
            <a:r>
              <a:rPr lang="en-GB" sz="1900">
                <a:solidFill>
                  <a:srgbClr val="202122"/>
                </a:solidFill>
              </a:rPr>
              <a:t>There are many methods used to predict the rate using real-time data. But using real-time data takes more resources and the predictions are very slow. </a:t>
            </a:r>
            <a:br>
              <a:rPr lang="en-GB" sz="1900">
                <a:solidFill>
                  <a:srgbClr val="202122"/>
                </a:solidFill>
              </a:rPr>
            </a:br>
            <a:br>
              <a:rPr lang="en-GB" sz="1900">
                <a:solidFill>
                  <a:srgbClr val="202122"/>
                </a:solidFill>
              </a:rPr>
            </a:br>
            <a:r>
              <a:rPr lang="en-GB" sz="1900">
                <a:solidFill>
                  <a:srgbClr val="202122"/>
                </a:solidFill>
                <a:highlight>
                  <a:schemeClr val="lt1"/>
                </a:highlight>
                <a:latin typeface="Arial"/>
                <a:ea typeface="Arial"/>
                <a:cs typeface="Arial"/>
                <a:sym typeface="Arial"/>
              </a:rPr>
              <a:t>➢</a:t>
            </a:r>
            <a:r>
              <a:rPr lang="en-GB" sz="1900">
                <a:solidFill>
                  <a:srgbClr val="202122"/>
                </a:solidFill>
              </a:rPr>
              <a:t>As Google introduced time estimates, computing fares became easy. So we want to use previous data (data collected from taxis) to estimate the fares rather than real-time data. This helps in giving faster prediction and accuracy nearer to the real-time data predictions.</a:t>
            </a:r>
            <a:endParaRPr sz="1900">
              <a:solidFill>
                <a:srgbClr val="202122"/>
              </a:solidFill>
            </a:endParaRPr>
          </a:p>
          <a:p>
            <a:pPr indent="0" lvl="0" marL="0" rtl="0" algn="l">
              <a:spcBef>
                <a:spcPts val="1200"/>
              </a:spcBef>
              <a:spcAft>
                <a:spcPts val="1200"/>
              </a:spcAft>
              <a:buNone/>
            </a:pPr>
            <a:r>
              <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 And </a:t>
            </a:r>
            <a:r>
              <a:rPr lang="en-GB"/>
              <a:t>Future Work</a:t>
            </a:r>
            <a:r>
              <a:rPr lang="en-GB"/>
              <a:t> </a:t>
            </a:r>
            <a:endParaRPr/>
          </a:p>
        </p:txBody>
      </p:sp>
      <p:sp>
        <p:nvSpPr>
          <p:cNvPr id="269" name="Google Shape;269;p4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solidFill>
                  <a:srgbClr val="000000"/>
                </a:solidFill>
                <a:latin typeface="Arial"/>
                <a:ea typeface="Arial"/>
                <a:cs typeface="Arial"/>
                <a:sym typeface="Arial"/>
              </a:rPr>
              <a:t>It is observed that out of all the models Random Forest performed better when compared to other models with an R2-score of 0.779 and 0.8 accuracy of Sklearn model.</a:t>
            </a:r>
            <a:endParaRPr>
              <a:solidFill>
                <a:srgbClr val="000000"/>
              </a:solidFill>
              <a:latin typeface="Arial"/>
              <a:ea typeface="Arial"/>
              <a:cs typeface="Arial"/>
              <a:sym typeface="Arial"/>
            </a:endParaRPr>
          </a:p>
          <a:p>
            <a:pPr indent="0" lvl="0" marL="0" rtl="0" algn="l">
              <a:spcBef>
                <a:spcPts val="0"/>
              </a:spcBef>
              <a:spcAft>
                <a:spcPts val="0"/>
              </a:spcAft>
              <a:buNone/>
            </a:pPr>
            <a:r>
              <a:rPr lang="en-GB">
                <a:solidFill>
                  <a:srgbClr val="000000"/>
                </a:solidFill>
                <a:latin typeface="Arial"/>
                <a:ea typeface="Arial"/>
                <a:cs typeface="Arial"/>
                <a:sym typeface="Arial"/>
              </a:rPr>
              <a:t>We got to the notion that the trip distance was the most essential factor in deciding the fare amount, While the number of passengers was the least important one. After Feature engineering, the R2_score  decreased significantly</a:t>
            </a:r>
            <a:endParaRPr>
              <a:solidFill>
                <a:srgbClr val="000000"/>
              </a:solidFill>
              <a:latin typeface="Arial"/>
              <a:ea typeface="Arial"/>
              <a:cs typeface="Arial"/>
              <a:sym typeface="Arial"/>
            </a:endParaRPr>
          </a:p>
          <a:p>
            <a:pPr indent="0" lvl="0" marL="0" rtl="0" algn="l">
              <a:spcBef>
                <a:spcPts val="1200"/>
              </a:spcBef>
              <a:spcAft>
                <a:spcPts val="0"/>
              </a:spcAft>
              <a:buNone/>
            </a:pPr>
            <a:r>
              <a:rPr b="1" lang="en-GB">
                <a:solidFill>
                  <a:srgbClr val="000000"/>
                </a:solidFill>
                <a:latin typeface="Arial"/>
                <a:ea typeface="Arial"/>
                <a:cs typeface="Arial"/>
                <a:sym typeface="Arial"/>
              </a:rPr>
              <a:t>Future work:</a:t>
            </a:r>
            <a:endParaRPr b="1">
              <a:solidFill>
                <a:srgbClr val="000000"/>
              </a:solidFill>
              <a:latin typeface="Arial"/>
              <a:ea typeface="Arial"/>
              <a:cs typeface="Arial"/>
              <a:sym typeface="Arial"/>
            </a:endParaRPr>
          </a:p>
          <a:p>
            <a:pPr indent="0" lvl="0" marL="0" rtl="0" algn="l">
              <a:spcBef>
                <a:spcPts val="1200"/>
              </a:spcBef>
              <a:spcAft>
                <a:spcPts val="0"/>
              </a:spcAft>
              <a:buNone/>
            </a:pPr>
            <a:r>
              <a:rPr lang="en-GB">
                <a:solidFill>
                  <a:srgbClr val="000000"/>
                </a:solidFill>
                <a:latin typeface="Arial"/>
                <a:ea typeface="Arial"/>
                <a:cs typeface="Arial"/>
                <a:sym typeface="Arial"/>
              </a:rPr>
              <a:t>We investigated few additional models such as LightGBM,neural networks and XGBM.We can improve the performance even further by using these models.</a:t>
            </a:r>
            <a:endParaRPr>
              <a:solidFill>
                <a:srgbClr val="000000"/>
              </a:solidFill>
              <a:latin typeface="Arial"/>
              <a:ea typeface="Arial"/>
              <a:cs typeface="Arial"/>
              <a:sym typeface="Arial"/>
            </a:endParaRPr>
          </a:p>
          <a:p>
            <a:pPr indent="0" lvl="0" marL="0" rtl="0" algn="l">
              <a:spcBef>
                <a:spcPts val="0"/>
              </a:spcBef>
              <a:spcAft>
                <a:spcPts val="1200"/>
              </a:spcAft>
              <a:buNone/>
            </a:pPr>
            <a:r>
              <a:t/>
            </a:r>
            <a:endParaRPr>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References</a:t>
            </a:r>
            <a:endParaRPr/>
          </a:p>
        </p:txBody>
      </p:sp>
      <p:sp>
        <p:nvSpPr>
          <p:cNvPr id="275" name="Google Shape;275;p4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rPr lang="en-GB" sz="2000">
                <a:solidFill>
                  <a:srgbClr val="202122"/>
                </a:solidFill>
              </a:rPr>
              <a:t>[1] </a:t>
            </a:r>
            <a:r>
              <a:rPr lang="en-GB" sz="2000">
                <a:solidFill>
                  <a:srgbClr val="202122"/>
                </a:solidFill>
              </a:rPr>
              <a:t>Vanajakshi, L., S. C. Subramanian, and R. Sivanandan. "Travel time prediction under heterogeneous traffic conditions using global positioning system data from buses." IET intelligent transport systems 3.1 (2009): 1-9.</a:t>
            </a:r>
            <a:endParaRPr sz="2000">
              <a:solidFill>
                <a:srgbClr val="202122"/>
              </a:solidFill>
            </a:endParaRPr>
          </a:p>
          <a:p>
            <a:pPr indent="0" lvl="0" marL="0" rtl="0" algn="l">
              <a:spcBef>
                <a:spcPts val="1200"/>
              </a:spcBef>
              <a:spcAft>
                <a:spcPts val="0"/>
              </a:spcAft>
              <a:buNone/>
            </a:pPr>
            <a:r>
              <a:rPr lang="en-GB" sz="2000">
                <a:solidFill>
                  <a:srgbClr val="202122"/>
                </a:solidFill>
              </a:rPr>
              <a:t>[2] Biagioni, James, et al. "Easytracker: automatic transit tracking, mapping, and arrival time prediction using smartphones." Proceedings of the 9th ACM Conference on Embedded Networked Sensor Systems. ACM, 2011.</a:t>
            </a:r>
            <a:endParaRPr sz="2000">
              <a:solidFill>
                <a:srgbClr val="202122"/>
              </a:solidFill>
            </a:endParaRPr>
          </a:p>
          <a:p>
            <a:pPr indent="0" lvl="0" marL="0" rtl="0" algn="l">
              <a:spcBef>
                <a:spcPts val="1200"/>
              </a:spcBef>
              <a:spcAft>
                <a:spcPts val="0"/>
              </a:spcAft>
              <a:buNone/>
            </a:pPr>
            <a:r>
              <a:rPr lang="en-GB" sz="2000">
                <a:solidFill>
                  <a:srgbClr val="202122"/>
                </a:solidFill>
              </a:rPr>
              <a:t>[3] Yildirimoglu, Mehmet, and Nikolas Geroliminis. "Experienced travel time prediction for congested freeways." Transportation Research Part B: Methodological 53 (2013): 45-63.</a:t>
            </a:r>
            <a:endParaRPr sz="2000">
              <a:solidFill>
                <a:srgbClr val="202122"/>
              </a:solidFill>
            </a:endParaRPr>
          </a:p>
          <a:p>
            <a:pPr indent="0" lvl="0" marL="0" rtl="0" algn="l">
              <a:spcBef>
                <a:spcPts val="1200"/>
              </a:spcBef>
              <a:spcAft>
                <a:spcPts val="0"/>
              </a:spcAft>
              <a:buNone/>
            </a:pPr>
            <a:r>
              <a:rPr lang="en-GB" sz="2000">
                <a:solidFill>
                  <a:srgbClr val="202122"/>
                </a:solidFill>
              </a:rPr>
              <a:t>[4] </a:t>
            </a:r>
            <a:r>
              <a:rPr lang="en-GB" sz="2000" u="sng">
                <a:solidFill>
                  <a:schemeClr val="hlink"/>
                </a:solidFill>
                <a:hlinkClick r:id="rId3"/>
              </a:rPr>
              <a:t>https://www.kaggle.com/c/new-york-city-fare-prediction</a:t>
            </a:r>
            <a:r>
              <a:rPr lang="en-GB" sz="2000">
                <a:solidFill>
                  <a:srgbClr val="202122"/>
                </a:solidFill>
              </a:rPr>
              <a:t>.</a:t>
            </a:r>
            <a:endParaRPr sz="2000">
              <a:solidFill>
                <a:srgbClr val="202122"/>
              </a:solidFill>
            </a:endParaRPr>
          </a:p>
          <a:p>
            <a:pPr indent="0" lvl="0" marL="0" rtl="0" algn="l">
              <a:spcBef>
                <a:spcPts val="1200"/>
              </a:spcBef>
              <a:spcAft>
                <a:spcPts val="0"/>
              </a:spcAft>
              <a:buNone/>
            </a:pPr>
            <a:r>
              <a:rPr lang="en-GB" sz="2000">
                <a:solidFill>
                  <a:srgbClr val="202122"/>
                </a:solidFill>
              </a:rPr>
              <a:t>[5] Wu, Chun-Hsin, Jan-Ming Ho, and Der-Tsai Lee." Travel-time prediction with support vector regression." IEEE transactions on intelligent transportation systems 5.4(2004): 276-281</a:t>
            </a:r>
            <a:endParaRPr sz="2000">
              <a:solidFill>
                <a:srgbClr val="202122"/>
              </a:solidFill>
            </a:endParaRPr>
          </a:p>
          <a:p>
            <a:pPr indent="0" lvl="0" marL="0" rtl="0" algn="l">
              <a:spcBef>
                <a:spcPts val="1200"/>
              </a:spcBef>
              <a:spcAft>
                <a:spcPts val="0"/>
              </a:spcAft>
              <a:buNone/>
            </a:pPr>
            <a:r>
              <a:rPr lang="en-GB" sz="2000">
                <a:solidFill>
                  <a:srgbClr val="202122"/>
                </a:solidFill>
              </a:rPr>
              <a:t>[6] A Practical Introduction to K-Nearest Neighbors Algorithm for Regression (with Python code) - </a:t>
            </a:r>
            <a:r>
              <a:rPr lang="en-GB" sz="2000" u="sng">
                <a:solidFill>
                  <a:schemeClr val="hlink"/>
                </a:solidFill>
                <a:hlinkClick r:id="rId4"/>
              </a:rPr>
              <a:t>https://www.analyticsvidhya.com/blog/2018/08/k-nearest-neighbor-introduction-regression-python/</a:t>
            </a:r>
            <a:r>
              <a:rPr lang="en-GB" sz="2000">
                <a:solidFill>
                  <a:srgbClr val="202122"/>
                </a:solidFill>
              </a:rPr>
              <a:t> </a:t>
            </a:r>
            <a:endParaRPr sz="2000">
              <a:solidFill>
                <a:srgbClr val="202122"/>
              </a:solidFill>
            </a:endParaRPr>
          </a:p>
          <a:p>
            <a:pPr indent="0" lvl="0" marL="0" rtl="0" algn="l">
              <a:spcBef>
                <a:spcPts val="1200"/>
              </a:spcBef>
              <a:spcAft>
                <a:spcPts val="0"/>
              </a:spcAft>
              <a:buNone/>
            </a:pPr>
            <a:r>
              <a:rPr lang="en-GB" sz="2000">
                <a:solidFill>
                  <a:srgbClr val="202122"/>
                </a:solidFill>
              </a:rPr>
              <a:t>[7] </a:t>
            </a:r>
            <a:r>
              <a:rPr lang="en-GB" sz="2000" u="sng">
                <a:solidFill>
                  <a:schemeClr val="hlink"/>
                </a:solidFill>
                <a:hlinkClick r:id="rId5"/>
              </a:rPr>
              <a:t>https://scikit-learn.org/stable/modules/generated/sklearn.tree.DecisionTreeRegressor.html</a:t>
            </a:r>
            <a:r>
              <a:rPr lang="en-GB" sz="2000">
                <a:solidFill>
                  <a:srgbClr val="202122"/>
                </a:solidFill>
              </a:rPr>
              <a:t> </a:t>
            </a:r>
            <a:endParaRPr sz="2000">
              <a:solidFill>
                <a:srgbClr val="202122"/>
              </a:solidFill>
            </a:endParaRPr>
          </a:p>
          <a:p>
            <a:pPr indent="0" lvl="0" marL="0" rtl="0" algn="l">
              <a:spcBef>
                <a:spcPts val="1200"/>
              </a:spcBef>
              <a:spcAft>
                <a:spcPts val="0"/>
              </a:spcAft>
              <a:buNone/>
            </a:pPr>
            <a:r>
              <a:rPr lang="en-GB" sz="2000">
                <a:solidFill>
                  <a:srgbClr val="202122"/>
                </a:solidFill>
              </a:rPr>
              <a:t>[8] Understanding Adaboost-Understanding Ada Boosting... |by AkashDesarda | Towards Data Science</a:t>
            </a:r>
            <a:endParaRPr sz="2000">
              <a:solidFill>
                <a:srgbClr val="202122"/>
              </a:solidFill>
            </a:endParaRPr>
          </a:p>
          <a:p>
            <a:pPr indent="0" lvl="0" marL="0" rtl="0" algn="l">
              <a:spcBef>
                <a:spcPts val="1200"/>
              </a:spcBef>
              <a:spcAft>
                <a:spcPts val="0"/>
              </a:spcAft>
              <a:buNone/>
            </a:pPr>
            <a:r>
              <a:rPr lang="en-GB" sz="2000">
                <a:solidFill>
                  <a:srgbClr val="202122"/>
                </a:solidFill>
              </a:rPr>
              <a:t>[9] </a:t>
            </a:r>
            <a:r>
              <a:rPr lang="en-GB" sz="2000" u="sng">
                <a:solidFill>
                  <a:schemeClr val="hlink"/>
                </a:solidFill>
                <a:hlinkClick r:id="rId6"/>
              </a:rPr>
              <a:t>https://scikit-learn.org/stable/modules/generated/sklearn.svm.SVR.html</a:t>
            </a:r>
            <a:r>
              <a:rPr lang="en-GB" sz="2000">
                <a:solidFill>
                  <a:srgbClr val="202122"/>
                </a:solidFill>
              </a:rPr>
              <a:t> </a:t>
            </a:r>
            <a:endParaRPr sz="2000">
              <a:solidFill>
                <a:srgbClr val="202122"/>
              </a:solidFill>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Research Statement and Conjecture</a:t>
            </a:r>
            <a:endParaRPr/>
          </a:p>
          <a:p>
            <a:pPr indent="0" lvl="0" marL="0" rtl="0" algn="l">
              <a:spcBef>
                <a:spcPts val="0"/>
              </a:spcBef>
              <a:spcAft>
                <a:spcPts val="0"/>
              </a:spcAft>
              <a:buNone/>
            </a:pPr>
            <a:r>
              <a:t/>
            </a:r>
            <a:endParaRPr/>
          </a:p>
        </p:txBody>
      </p:sp>
      <p:sp>
        <p:nvSpPr>
          <p:cNvPr id="88" name="Google Shape;88;p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sz="2100">
                <a:solidFill>
                  <a:srgbClr val="202122"/>
                </a:solidFill>
                <a:latin typeface="Arial"/>
                <a:ea typeface="Arial"/>
                <a:cs typeface="Arial"/>
                <a:sym typeface="Arial"/>
              </a:rPr>
              <a:t>➢	</a:t>
            </a:r>
            <a:r>
              <a:rPr lang="en-GB">
                <a:solidFill>
                  <a:srgbClr val="202122"/>
                </a:solidFill>
                <a:latin typeface="Arial"/>
                <a:ea typeface="Arial"/>
                <a:cs typeface="Arial"/>
                <a:sym typeface="Arial"/>
              </a:rPr>
              <a:t>Uber, Lyft, and other ride-hailing companies allow users to plan their trips  ahead of time, which city taxi drivers do not have.</a:t>
            </a:r>
            <a:endParaRPr>
              <a:solidFill>
                <a:srgbClr val="202122"/>
              </a:solidFill>
              <a:latin typeface="Arial"/>
              <a:ea typeface="Arial"/>
              <a:cs typeface="Arial"/>
              <a:sym typeface="Arial"/>
            </a:endParaRPr>
          </a:p>
          <a:p>
            <a:pPr indent="0" lvl="0" marL="0" rtl="0" algn="just">
              <a:spcBef>
                <a:spcPts val="0"/>
              </a:spcBef>
              <a:spcAft>
                <a:spcPts val="0"/>
              </a:spcAft>
              <a:buNone/>
            </a:pPr>
            <a:r>
              <a:t/>
            </a:r>
            <a:endParaRPr>
              <a:solidFill>
                <a:srgbClr val="202122"/>
              </a:solidFill>
              <a:latin typeface="Arial"/>
              <a:ea typeface="Arial"/>
              <a:cs typeface="Arial"/>
              <a:sym typeface="Arial"/>
            </a:endParaRPr>
          </a:p>
          <a:p>
            <a:pPr indent="0" lvl="0" marL="0" rtl="0" algn="just">
              <a:spcBef>
                <a:spcPts val="0"/>
              </a:spcBef>
              <a:spcAft>
                <a:spcPts val="0"/>
              </a:spcAft>
              <a:buNone/>
            </a:pPr>
            <a:r>
              <a:rPr lang="en-GB">
                <a:solidFill>
                  <a:srgbClr val="202122"/>
                </a:solidFill>
                <a:latin typeface="Arial"/>
                <a:ea typeface="Arial"/>
                <a:cs typeface="Arial"/>
                <a:sym typeface="Arial"/>
              </a:rPr>
              <a:t>➢	What if city taxi riders could schedule their taxi rides ahead of time?</a:t>
            </a:r>
            <a:endParaRPr>
              <a:solidFill>
                <a:srgbClr val="202122"/>
              </a:solidFill>
              <a:latin typeface="Arial"/>
              <a:ea typeface="Arial"/>
              <a:cs typeface="Arial"/>
              <a:sym typeface="Arial"/>
            </a:endParaRPr>
          </a:p>
          <a:p>
            <a:pPr indent="0" lvl="0" marL="0" rtl="0" algn="just">
              <a:spcBef>
                <a:spcPts val="0"/>
              </a:spcBef>
              <a:spcAft>
                <a:spcPts val="0"/>
              </a:spcAft>
              <a:buNone/>
            </a:pPr>
            <a:r>
              <a:t/>
            </a:r>
            <a:endParaRPr>
              <a:solidFill>
                <a:srgbClr val="202122"/>
              </a:solidFill>
              <a:latin typeface="Arial"/>
              <a:ea typeface="Arial"/>
              <a:cs typeface="Arial"/>
              <a:sym typeface="Arial"/>
            </a:endParaRPr>
          </a:p>
          <a:p>
            <a:pPr indent="-342900" lvl="0" marL="457200" rtl="0" algn="just">
              <a:spcBef>
                <a:spcPts val="0"/>
              </a:spcBef>
              <a:spcAft>
                <a:spcPts val="0"/>
              </a:spcAft>
              <a:buClr>
                <a:srgbClr val="202122"/>
              </a:buClr>
              <a:buSzPts val="1800"/>
              <a:buFont typeface="Arial"/>
              <a:buChar char="➢"/>
            </a:pPr>
            <a:r>
              <a:rPr lang="en-GB">
                <a:solidFill>
                  <a:srgbClr val="202122"/>
                </a:solidFill>
                <a:latin typeface="Arial"/>
                <a:ea typeface="Arial"/>
                <a:cs typeface="Arial"/>
                <a:sym typeface="Arial"/>
              </a:rPr>
              <a:t>Predicting fares helps people to plan ahead and take a taxi, spending optimal amount of money.</a:t>
            </a:r>
            <a:endParaRPr>
              <a:solidFill>
                <a:srgbClr val="202122"/>
              </a:solidFill>
              <a:latin typeface="Arial"/>
              <a:ea typeface="Arial"/>
              <a:cs typeface="Arial"/>
              <a:sym typeface="Arial"/>
            </a:endParaRPr>
          </a:p>
          <a:p>
            <a:pPr indent="0" lvl="0" marL="0" rtl="0" algn="l">
              <a:spcBef>
                <a:spcPts val="0"/>
              </a:spcBef>
              <a:spcAft>
                <a:spcPts val="1200"/>
              </a:spcAft>
              <a:buNone/>
            </a:pPr>
            <a:r>
              <a:t/>
            </a:r>
            <a:endParaRPr>
              <a:solidFill>
                <a:srgbClr val="20212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Related work </a:t>
            </a:r>
            <a:endParaRPr/>
          </a:p>
        </p:txBody>
      </p:sp>
      <p:sp>
        <p:nvSpPr>
          <p:cNvPr id="94" name="Google Shape;94;p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202122"/>
              </a:buClr>
              <a:buSzPts val="1800"/>
              <a:buChar char="➢"/>
            </a:pPr>
            <a:r>
              <a:rPr lang="en-GB">
                <a:solidFill>
                  <a:srgbClr val="202122"/>
                </a:solidFill>
              </a:rPr>
              <a:t>There have been many papers on </a:t>
            </a:r>
            <a:r>
              <a:rPr lang="en-GB">
                <a:solidFill>
                  <a:srgbClr val="202122"/>
                </a:solidFill>
              </a:rPr>
              <a:t>predicting</a:t>
            </a:r>
            <a:r>
              <a:rPr lang="en-GB">
                <a:solidFill>
                  <a:srgbClr val="202122"/>
                </a:solidFill>
              </a:rPr>
              <a:t> the route, tracking of busses using prior data. </a:t>
            </a:r>
            <a:endParaRPr>
              <a:solidFill>
                <a:srgbClr val="202122"/>
              </a:solidFill>
            </a:endParaRPr>
          </a:p>
          <a:p>
            <a:pPr indent="-342900" lvl="0" marL="457200" rtl="0" algn="l">
              <a:spcBef>
                <a:spcPts val="0"/>
              </a:spcBef>
              <a:spcAft>
                <a:spcPts val="0"/>
              </a:spcAft>
              <a:buClr>
                <a:srgbClr val="202122"/>
              </a:buClr>
              <a:buSzPts val="1800"/>
              <a:buChar char="➢"/>
            </a:pPr>
            <a:r>
              <a:rPr lang="en-GB">
                <a:solidFill>
                  <a:srgbClr val="202122"/>
                </a:solidFill>
              </a:rPr>
              <a:t>In the research papers, the authors used real-time data for training purposes.</a:t>
            </a:r>
            <a:endParaRPr>
              <a:solidFill>
                <a:srgbClr val="202122"/>
              </a:solidFill>
            </a:endParaRPr>
          </a:p>
          <a:p>
            <a:pPr indent="-342900" lvl="0" marL="457200" rtl="0" algn="l">
              <a:spcBef>
                <a:spcPts val="0"/>
              </a:spcBef>
              <a:spcAft>
                <a:spcPts val="0"/>
              </a:spcAft>
              <a:buClr>
                <a:srgbClr val="202122"/>
              </a:buClr>
              <a:buSzPts val="1800"/>
              <a:buChar char="➢"/>
            </a:pPr>
            <a:r>
              <a:rPr lang="en-GB">
                <a:solidFill>
                  <a:srgbClr val="202122"/>
                </a:solidFill>
              </a:rPr>
              <a:t>But we predict data using </a:t>
            </a:r>
            <a:r>
              <a:rPr lang="en-GB">
                <a:solidFill>
                  <a:srgbClr val="202122"/>
                </a:solidFill>
              </a:rPr>
              <a:t>previous</a:t>
            </a:r>
            <a:r>
              <a:rPr lang="en-GB">
                <a:solidFill>
                  <a:srgbClr val="202122"/>
                </a:solidFill>
              </a:rPr>
              <a:t> data, saving time and the predictions that we got are near to the predictions using real-time data.</a:t>
            </a:r>
            <a:endParaRPr>
              <a:solidFill>
                <a:srgbClr val="20212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Methodology</a:t>
            </a:r>
            <a:endParaRPr/>
          </a:p>
        </p:txBody>
      </p:sp>
      <p:sp>
        <p:nvSpPr>
          <p:cNvPr id="100" name="Google Shape;100;p1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202122"/>
              </a:buClr>
              <a:buSzPts val="1800"/>
              <a:buChar char="➢"/>
            </a:pPr>
            <a:r>
              <a:rPr lang="en-GB">
                <a:solidFill>
                  <a:srgbClr val="202122"/>
                </a:solidFill>
              </a:rPr>
              <a:t>Predicting the taxi fare by analyzing previous trips.</a:t>
            </a:r>
            <a:endParaRPr>
              <a:solidFill>
                <a:srgbClr val="202122"/>
              </a:solidFill>
            </a:endParaRPr>
          </a:p>
          <a:p>
            <a:pPr indent="-342900" lvl="0" marL="457200" rtl="0" algn="l">
              <a:spcBef>
                <a:spcPts val="0"/>
              </a:spcBef>
              <a:spcAft>
                <a:spcPts val="0"/>
              </a:spcAft>
              <a:buClr>
                <a:srgbClr val="202122"/>
              </a:buClr>
              <a:buSzPts val="1800"/>
              <a:buChar char="➢"/>
            </a:pPr>
            <a:r>
              <a:rPr lang="en-GB">
                <a:solidFill>
                  <a:srgbClr val="202122"/>
                </a:solidFill>
              </a:rPr>
              <a:t>Preprocessing the dataset to have attributes pickup and dropoff locations, trip distance, start time, number of passengers, and fare amount.</a:t>
            </a:r>
            <a:endParaRPr>
              <a:solidFill>
                <a:srgbClr val="202122"/>
              </a:solidFill>
            </a:endParaRPr>
          </a:p>
          <a:p>
            <a:pPr indent="-342900" lvl="0" marL="457200" rtl="0" algn="l">
              <a:spcBef>
                <a:spcPts val="0"/>
              </a:spcBef>
              <a:spcAft>
                <a:spcPts val="0"/>
              </a:spcAft>
              <a:buClr>
                <a:srgbClr val="202122"/>
              </a:buClr>
              <a:buSzPts val="1800"/>
              <a:buChar char="➢"/>
            </a:pPr>
            <a:r>
              <a:rPr lang="en-GB">
                <a:solidFill>
                  <a:srgbClr val="202122"/>
                </a:solidFill>
              </a:rPr>
              <a:t>Applied feature engineering to improve the </a:t>
            </a:r>
            <a:r>
              <a:rPr lang="en-GB">
                <a:solidFill>
                  <a:srgbClr val="202122"/>
                </a:solidFill>
              </a:rPr>
              <a:t>performance</a:t>
            </a:r>
            <a:r>
              <a:rPr lang="en-GB">
                <a:solidFill>
                  <a:srgbClr val="202122"/>
                </a:solidFill>
              </a:rPr>
              <a:t> of machine learning models.</a:t>
            </a:r>
            <a:endParaRPr>
              <a:solidFill>
                <a:srgbClr val="202122"/>
              </a:solidFill>
            </a:endParaRPr>
          </a:p>
          <a:p>
            <a:pPr indent="-342900" lvl="0" marL="457200" rtl="0" algn="l">
              <a:spcBef>
                <a:spcPts val="0"/>
              </a:spcBef>
              <a:spcAft>
                <a:spcPts val="0"/>
              </a:spcAft>
              <a:buClr>
                <a:srgbClr val="202122"/>
              </a:buClr>
              <a:buSzPts val="1800"/>
              <a:buChar char="➢"/>
            </a:pPr>
            <a:r>
              <a:rPr lang="en-GB">
                <a:solidFill>
                  <a:srgbClr val="202122"/>
                </a:solidFill>
              </a:rPr>
              <a:t>Prediction is done using KNN regression, Random forest, Adaptive boosting, and SVM.</a:t>
            </a:r>
            <a:endParaRPr>
              <a:solidFill>
                <a:srgbClr val="202122"/>
              </a:solidFill>
            </a:endParaRPr>
          </a:p>
          <a:p>
            <a:pPr indent="-342900" lvl="0" marL="457200" rtl="0" algn="l">
              <a:spcBef>
                <a:spcPts val="0"/>
              </a:spcBef>
              <a:spcAft>
                <a:spcPts val="0"/>
              </a:spcAft>
              <a:buClr>
                <a:srgbClr val="202122"/>
              </a:buClr>
              <a:buSzPts val="1800"/>
              <a:buChar char="➢"/>
            </a:pPr>
            <a:r>
              <a:rPr lang="en-GB">
                <a:solidFill>
                  <a:srgbClr val="202122"/>
                </a:solidFill>
              </a:rPr>
              <a:t>A </a:t>
            </a:r>
            <a:r>
              <a:rPr lang="en-GB">
                <a:solidFill>
                  <a:srgbClr val="202122"/>
                </a:solidFill>
              </a:rPr>
              <a:t>comparison</a:t>
            </a:r>
            <a:r>
              <a:rPr lang="en-GB">
                <a:solidFill>
                  <a:srgbClr val="202122"/>
                </a:solidFill>
              </a:rPr>
              <a:t> of R2-scores is shown as the final result.</a:t>
            </a:r>
            <a:endParaRPr>
              <a:solidFill>
                <a:srgbClr val="20212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269275"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Set</a:t>
            </a:r>
            <a:endParaRPr/>
          </a:p>
        </p:txBody>
      </p:sp>
      <p:sp>
        <p:nvSpPr>
          <p:cNvPr id="106" name="Google Shape;106;p19"/>
          <p:cNvSpPr txBox="1"/>
          <p:nvPr>
            <p:ph idx="1" type="body"/>
          </p:nvPr>
        </p:nvSpPr>
        <p:spPr>
          <a:xfrm>
            <a:off x="311700" y="1062625"/>
            <a:ext cx="8520600" cy="3849600"/>
          </a:xfrm>
          <a:prstGeom prst="rect">
            <a:avLst/>
          </a:prstGeom>
        </p:spPr>
        <p:txBody>
          <a:bodyPr anchorCtr="0" anchor="t" bIns="91425" lIns="91425" spcFirstLastPara="1" rIns="91425" wrap="square" tIns="91425">
            <a:noAutofit/>
          </a:bodyPr>
          <a:lstStyle/>
          <a:p>
            <a:pPr indent="0" lvl="0" marL="457200" rtl="0" algn="l">
              <a:lnSpc>
                <a:spcPct val="105000"/>
              </a:lnSpc>
              <a:spcBef>
                <a:spcPts val="0"/>
              </a:spcBef>
              <a:spcAft>
                <a:spcPts val="0"/>
              </a:spcAft>
              <a:buNone/>
            </a:pPr>
            <a:r>
              <a:t/>
            </a:r>
            <a:endParaRPr>
              <a:solidFill>
                <a:srgbClr val="202122"/>
              </a:solidFill>
            </a:endParaRPr>
          </a:p>
          <a:p>
            <a:pPr indent="-342900" lvl="0" marL="457200" rtl="0" algn="l">
              <a:lnSpc>
                <a:spcPct val="105000"/>
              </a:lnSpc>
              <a:spcBef>
                <a:spcPts val="1200"/>
              </a:spcBef>
              <a:spcAft>
                <a:spcPts val="0"/>
              </a:spcAft>
              <a:buClr>
                <a:srgbClr val="202122"/>
              </a:buClr>
              <a:buSzPts val="1800"/>
              <a:buChar char="➢"/>
            </a:pPr>
            <a:r>
              <a:rPr lang="en-GB">
                <a:solidFill>
                  <a:srgbClr val="202122"/>
                </a:solidFill>
              </a:rPr>
              <a:t>Randomly picked 10,000 trips as a training dataset of 1.5 million taxi rides in the Kaggle dataset. </a:t>
            </a:r>
            <a:endParaRPr>
              <a:solidFill>
                <a:srgbClr val="202122"/>
              </a:solidFill>
            </a:endParaRPr>
          </a:p>
          <a:p>
            <a:pPr indent="0" lvl="0" marL="457200" rtl="0" algn="l">
              <a:lnSpc>
                <a:spcPct val="105000"/>
              </a:lnSpc>
              <a:spcBef>
                <a:spcPts val="1200"/>
              </a:spcBef>
              <a:spcAft>
                <a:spcPts val="0"/>
              </a:spcAft>
              <a:buNone/>
            </a:pPr>
            <a:r>
              <a:t/>
            </a:r>
            <a:endParaRPr>
              <a:solidFill>
                <a:srgbClr val="202122"/>
              </a:solidFill>
            </a:endParaRPr>
          </a:p>
          <a:p>
            <a:pPr indent="-342900" lvl="0" marL="457200" rtl="0" algn="l">
              <a:lnSpc>
                <a:spcPct val="105000"/>
              </a:lnSpc>
              <a:spcBef>
                <a:spcPts val="1200"/>
              </a:spcBef>
              <a:spcAft>
                <a:spcPts val="0"/>
              </a:spcAft>
              <a:buClr>
                <a:srgbClr val="202122"/>
              </a:buClr>
              <a:buSzPts val="1800"/>
              <a:buChar char="➢"/>
            </a:pPr>
            <a:r>
              <a:rPr lang="en-GB">
                <a:solidFill>
                  <a:srgbClr val="202122"/>
                </a:solidFill>
              </a:rPr>
              <a:t>Training data set is further divided into two parts: 80 percent for training and 20 percent for testing.</a:t>
            </a:r>
            <a:endParaRPr>
              <a:solidFill>
                <a:srgbClr val="202122"/>
              </a:solidFill>
            </a:endParaRPr>
          </a:p>
          <a:p>
            <a:pPr indent="0" lvl="0" marL="457200" rtl="0" algn="l">
              <a:lnSpc>
                <a:spcPct val="105000"/>
              </a:lnSpc>
              <a:spcBef>
                <a:spcPts val="1200"/>
              </a:spcBef>
              <a:spcAft>
                <a:spcPts val="0"/>
              </a:spcAft>
              <a:buNone/>
            </a:pPr>
            <a:r>
              <a:t/>
            </a:r>
            <a:endParaRPr>
              <a:solidFill>
                <a:srgbClr val="202122"/>
              </a:solidFill>
            </a:endParaRPr>
          </a:p>
          <a:p>
            <a:pPr indent="0" lvl="0" marL="0" rtl="0" algn="l">
              <a:lnSpc>
                <a:spcPct val="105000"/>
              </a:lnSpc>
              <a:spcBef>
                <a:spcPts val="1200"/>
              </a:spcBef>
              <a:spcAft>
                <a:spcPts val="1200"/>
              </a:spcAft>
              <a:buSzPts val="440"/>
              <a:buNone/>
            </a:pPr>
            <a:r>
              <a:t/>
            </a:r>
            <a:endParaRPr sz="2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set</a:t>
            </a:r>
            <a:endParaRPr/>
          </a:p>
        </p:txBody>
      </p:sp>
      <p:sp>
        <p:nvSpPr>
          <p:cNvPr id="112" name="Google Shape;112;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457200" rtl="0" algn="l">
              <a:lnSpc>
                <a:spcPct val="105000"/>
              </a:lnSpc>
              <a:spcBef>
                <a:spcPts val="0"/>
              </a:spcBef>
              <a:spcAft>
                <a:spcPts val="0"/>
              </a:spcAft>
              <a:buNone/>
            </a:pPr>
            <a:r>
              <a:rPr b="1" lang="en-GB" u="sng">
                <a:solidFill>
                  <a:schemeClr val="accent1"/>
                </a:solidFill>
              </a:rPr>
              <a:t>Initial features of the dataset:</a:t>
            </a:r>
            <a:endParaRPr b="1" u="sng">
              <a:solidFill>
                <a:schemeClr val="accent1"/>
              </a:solidFill>
            </a:endParaRPr>
          </a:p>
          <a:p>
            <a:pPr indent="-342900" lvl="0" marL="457200" rtl="0" algn="l">
              <a:lnSpc>
                <a:spcPct val="115000"/>
              </a:lnSpc>
              <a:spcBef>
                <a:spcPts val="1200"/>
              </a:spcBef>
              <a:spcAft>
                <a:spcPts val="0"/>
              </a:spcAft>
              <a:buClr>
                <a:srgbClr val="202122"/>
              </a:buClr>
              <a:buSzPts val="1800"/>
              <a:buChar char="➢"/>
            </a:pPr>
            <a:r>
              <a:rPr lang="en-GB">
                <a:solidFill>
                  <a:srgbClr val="202122"/>
                </a:solidFill>
              </a:rPr>
              <a:t>pickup_datetime - timestamp value indicating when the taxi ride started. </a:t>
            </a:r>
            <a:endParaRPr>
              <a:solidFill>
                <a:srgbClr val="202122"/>
              </a:solidFill>
            </a:endParaRPr>
          </a:p>
          <a:p>
            <a:pPr indent="-342900" lvl="0" marL="457200" rtl="0" algn="l">
              <a:lnSpc>
                <a:spcPct val="115000"/>
              </a:lnSpc>
              <a:spcBef>
                <a:spcPts val="0"/>
              </a:spcBef>
              <a:spcAft>
                <a:spcPts val="0"/>
              </a:spcAft>
              <a:buClr>
                <a:srgbClr val="202122"/>
              </a:buClr>
              <a:buSzPts val="1800"/>
              <a:buChar char="➢"/>
            </a:pPr>
            <a:r>
              <a:rPr lang="en-GB">
                <a:solidFill>
                  <a:srgbClr val="202122"/>
                </a:solidFill>
              </a:rPr>
              <a:t>pickup_longitude - longitude coordinate of where the taxi ride started. </a:t>
            </a:r>
            <a:endParaRPr>
              <a:solidFill>
                <a:srgbClr val="202122"/>
              </a:solidFill>
            </a:endParaRPr>
          </a:p>
          <a:p>
            <a:pPr indent="-342900" lvl="0" marL="457200" rtl="0" algn="l">
              <a:lnSpc>
                <a:spcPct val="115000"/>
              </a:lnSpc>
              <a:spcBef>
                <a:spcPts val="0"/>
              </a:spcBef>
              <a:spcAft>
                <a:spcPts val="0"/>
              </a:spcAft>
              <a:buClr>
                <a:srgbClr val="202122"/>
              </a:buClr>
              <a:buSzPts val="1800"/>
              <a:buChar char="➢"/>
            </a:pPr>
            <a:r>
              <a:rPr lang="en-GB">
                <a:solidFill>
                  <a:srgbClr val="202122"/>
                </a:solidFill>
              </a:rPr>
              <a:t>pickup_latitude - latitude coordinate of where the taxi ride started. </a:t>
            </a:r>
            <a:endParaRPr>
              <a:solidFill>
                <a:srgbClr val="202122"/>
              </a:solidFill>
            </a:endParaRPr>
          </a:p>
          <a:p>
            <a:pPr indent="-342900" lvl="0" marL="457200" rtl="0" algn="l">
              <a:lnSpc>
                <a:spcPct val="115000"/>
              </a:lnSpc>
              <a:spcBef>
                <a:spcPts val="0"/>
              </a:spcBef>
              <a:spcAft>
                <a:spcPts val="0"/>
              </a:spcAft>
              <a:buClr>
                <a:srgbClr val="202122"/>
              </a:buClr>
              <a:buSzPts val="1800"/>
              <a:buChar char="➢"/>
            </a:pPr>
            <a:r>
              <a:rPr lang="en-GB">
                <a:solidFill>
                  <a:srgbClr val="202122"/>
                </a:solidFill>
              </a:rPr>
              <a:t>dropoff_longitude - longitude coordinate of where the taxi ride ended. </a:t>
            </a:r>
            <a:endParaRPr>
              <a:solidFill>
                <a:srgbClr val="202122"/>
              </a:solidFill>
            </a:endParaRPr>
          </a:p>
          <a:p>
            <a:pPr indent="-342900" lvl="0" marL="457200" rtl="0" algn="l">
              <a:lnSpc>
                <a:spcPct val="115000"/>
              </a:lnSpc>
              <a:spcBef>
                <a:spcPts val="0"/>
              </a:spcBef>
              <a:spcAft>
                <a:spcPts val="0"/>
              </a:spcAft>
              <a:buClr>
                <a:srgbClr val="202122"/>
              </a:buClr>
              <a:buSzPts val="1800"/>
              <a:buChar char="➢"/>
            </a:pPr>
            <a:r>
              <a:rPr lang="en-GB">
                <a:solidFill>
                  <a:srgbClr val="202122"/>
                </a:solidFill>
              </a:rPr>
              <a:t>dropoff_latitude - latitude coordinate of where the taxi ride ended. </a:t>
            </a:r>
            <a:endParaRPr>
              <a:solidFill>
                <a:srgbClr val="202122"/>
              </a:solidFill>
            </a:endParaRPr>
          </a:p>
          <a:p>
            <a:pPr indent="-342900" lvl="0" marL="457200" rtl="0" algn="l">
              <a:lnSpc>
                <a:spcPct val="115000"/>
              </a:lnSpc>
              <a:spcBef>
                <a:spcPts val="0"/>
              </a:spcBef>
              <a:spcAft>
                <a:spcPts val="0"/>
              </a:spcAft>
              <a:buClr>
                <a:srgbClr val="202122"/>
              </a:buClr>
              <a:buSzPts val="1800"/>
              <a:buChar char="➢"/>
            </a:pPr>
            <a:r>
              <a:rPr lang="en-GB">
                <a:solidFill>
                  <a:srgbClr val="202122"/>
                </a:solidFill>
              </a:rPr>
              <a:t>passenger_count - number of passengers in the taxi ride. </a:t>
            </a:r>
            <a:endParaRPr>
              <a:solidFill>
                <a:srgbClr val="202122"/>
              </a:solidFill>
            </a:endParaRPr>
          </a:p>
          <a:p>
            <a:pPr indent="-342900" lvl="0" marL="457200" rtl="0" algn="l">
              <a:lnSpc>
                <a:spcPct val="115000"/>
              </a:lnSpc>
              <a:spcBef>
                <a:spcPts val="0"/>
              </a:spcBef>
              <a:spcAft>
                <a:spcPts val="0"/>
              </a:spcAft>
              <a:buClr>
                <a:srgbClr val="202122"/>
              </a:buClr>
              <a:buSzPts val="1800"/>
              <a:buChar char="➢"/>
            </a:pPr>
            <a:r>
              <a:rPr lang="en-GB">
                <a:solidFill>
                  <a:srgbClr val="202122"/>
                </a:solidFill>
              </a:rPr>
              <a:t>fare_amount - dollar amount of the cost of the taxi ride.</a:t>
            </a:r>
            <a:endParaRPr>
              <a:solidFill>
                <a:srgbClr val="202122"/>
              </a:solidFill>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Preprocessing</a:t>
            </a:r>
            <a:endParaRPr/>
          </a:p>
        </p:txBody>
      </p:sp>
      <p:sp>
        <p:nvSpPr>
          <p:cNvPr id="118" name="Google Shape;118;p2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GB" sz="7246">
                <a:solidFill>
                  <a:schemeClr val="accent1"/>
                </a:solidFill>
              </a:rPr>
              <a:t>Data Cleaning</a:t>
            </a:r>
            <a:endParaRPr b="1" sz="7246">
              <a:solidFill>
                <a:schemeClr val="accent1"/>
              </a:solidFill>
            </a:endParaRPr>
          </a:p>
          <a:p>
            <a:pPr indent="0" lvl="0" marL="0" rtl="0" algn="l">
              <a:spcBef>
                <a:spcPts val="1200"/>
              </a:spcBef>
              <a:spcAft>
                <a:spcPts val="0"/>
              </a:spcAft>
              <a:buNone/>
            </a:pPr>
            <a:r>
              <a:t/>
            </a:r>
            <a:endParaRPr sz="2850">
              <a:solidFill>
                <a:srgbClr val="202122"/>
              </a:solidFill>
            </a:endParaRPr>
          </a:p>
          <a:p>
            <a:pPr indent="-330200" lvl="0" marL="457200" rtl="0" algn="l">
              <a:lnSpc>
                <a:spcPct val="150000"/>
              </a:lnSpc>
              <a:spcBef>
                <a:spcPts val="1200"/>
              </a:spcBef>
              <a:spcAft>
                <a:spcPts val="0"/>
              </a:spcAft>
              <a:buClr>
                <a:srgbClr val="202122"/>
              </a:buClr>
              <a:buSzPct val="100000"/>
              <a:buChar char="➢"/>
            </a:pPr>
            <a:r>
              <a:rPr lang="en-GB" sz="6400">
                <a:solidFill>
                  <a:srgbClr val="202122"/>
                </a:solidFill>
              </a:rPr>
              <a:t>Dropped data with which have negative fare amount as it doesn't seem to be realistic.</a:t>
            </a:r>
            <a:endParaRPr sz="6400">
              <a:solidFill>
                <a:srgbClr val="202122"/>
              </a:solidFill>
            </a:endParaRPr>
          </a:p>
          <a:p>
            <a:pPr indent="-330200" lvl="0" marL="457200" rtl="0" algn="l">
              <a:lnSpc>
                <a:spcPct val="150000"/>
              </a:lnSpc>
              <a:spcBef>
                <a:spcPts val="0"/>
              </a:spcBef>
              <a:spcAft>
                <a:spcPts val="0"/>
              </a:spcAft>
              <a:buClr>
                <a:srgbClr val="202122"/>
              </a:buClr>
              <a:buSzPct val="100000"/>
              <a:buChar char="➢"/>
            </a:pPr>
            <a:r>
              <a:rPr lang="en-GB" sz="6400">
                <a:solidFill>
                  <a:srgbClr val="202122"/>
                </a:solidFill>
              </a:rPr>
              <a:t>Dropped Missing data.</a:t>
            </a:r>
            <a:endParaRPr sz="6400">
              <a:solidFill>
                <a:srgbClr val="202122"/>
              </a:solidFill>
            </a:endParaRPr>
          </a:p>
          <a:p>
            <a:pPr indent="-330200" lvl="0" marL="457200" rtl="0" algn="l">
              <a:lnSpc>
                <a:spcPct val="150000"/>
              </a:lnSpc>
              <a:spcBef>
                <a:spcPts val="0"/>
              </a:spcBef>
              <a:spcAft>
                <a:spcPts val="0"/>
              </a:spcAft>
              <a:buClr>
                <a:srgbClr val="202122"/>
              </a:buClr>
              <a:buSzPct val="100000"/>
              <a:buChar char="➢"/>
            </a:pPr>
            <a:r>
              <a:rPr lang="en-GB" sz="6400">
                <a:solidFill>
                  <a:srgbClr val="202122"/>
                </a:solidFill>
              </a:rPr>
              <a:t>Passenger count which is greater than six and having  zero passenger count for some of the taxi trips are dropped.</a:t>
            </a:r>
            <a:endParaRPr sz="6400">
              <a:solidFill>
                <a:srgbClr val="202122"/>
              </a:solidFill>
            </a:endParaRPr>
          </a:p>
          <a:p>
            <a:pPr indent="-330200" lvl="0" marL="457200" rtl="0" algn="l">
              <a:lnSpc>
                <a:spcPct val="150000"/>
              </a:lnSpc>
              <a:spcBef>
                <a:spcPts val="0"/>
              </a:spcBef>
              <a:spcAft>
                <a:spcPts val="0"/>
              </a:spcAft>
              <a:buClr>
                <a:srgbClr val="202122"/>
              </a:buClr>
              <a:buSzPct val="100000"/>
              <a:buChar char="➢"/>
            </a:pPr>
            <a:r>
              <a:rPr lang="en-GB" sz="6400">
                <a:solidFill>
                  <a:srgbClr val="202122"/>
                </a:solidFill>
              </a:rPr>
              <a:t>Pick and drop off coordinates out of new york city are removed.</a:t>
            </a:r>
            <a:endParaRPr sz="6400">
              <a:solidFill>
                <a:srgbClr val="202122"/>
              </a:solidFill>
            </a:endParaRPr>
          </a:p>
          <a:p>
            <a:pPr indent="0" lvl="0" marL="457200" rtl="0" algn="l">
              <a:spcBef>
                <a:spcPts val="1200"/>
              </a:spcBef>
              <a:spcAft>
                <a:spcPts val="0"/>
              </a:spcAft>
              <a:buNone/>
            </a:pPr>
            <a:r>
              <a:t/>
            </a:r>
            <a:endParaRPr sz="3250">
              <a:solidFill>
                <a:srgbClr val="202122"/>
              </a:solidFill>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